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27"/>
  </p:notesMasterIdLst>
  <p:sldIdLst>
    <p:sldId id="333" r:id="rId2"/>
    <p:sldId id="262" r:id="rId3"/>
    <p:sldId id="263" r:id="rId4"/>
    <p:sldId id="283" r:id="rId5"/>
    <p:sldId id="328" r:id="rId6"/>
    <p:sldId id="279" r:id="rId7"/>
    <p:sldId id="300" r:id="rId8"/>
    <p:sldId id="299" r:id="rId9"/>
    <p:sldId id="325" r:id="rId10"/>
    <p:sldId id="327" r:id="rId11"/>
    <p:sldId id="335" r:id="rId12"/>
    <p:sldId id="324" r:id="rId13"/>
    <p:sldId id="330" r:id="rId14"/>
    <p:sldId id="331" r:id="rId15"/>
    <p:sldId id="332" r:id="rId16"/>
    <p:sldId id="294" r:id="rId17"/>
    <p:sldId id="313" r:id="rId18"/>
    <p:sldId id="315" r:id="rId19"/>
    <p:sldId id="297" r:id="rId20"/>
    <p:sldId id="314" r:id="rId21"/>
    <p:sldId id="334" r:id="rId22"/>
    <p:sldId id="304" r:id="rId23"/>
    <p:sldId id="305" r:id="rId24"/>
    <p:sldId id="306" r:id="rId25"/>
    <p:sldId id="308" r:id="rId26"/>
  </p:sldIdLst>
  <p:sldSz cx="9906000" cy="6858000" type="A4"/>
  <p:notesSz cx="6858000" cy="9144000"/>
  <p:embeddedFontLst>
    <p:embeddedFont>
      <p:font typeface="나눔고딕" panose="020B0600000101010101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나눔스퀘어OTF_ac" panose="020B0600000101010101" pitchFamily="34" charset="-127"/>
      <p:regular r:id="rId36"/>
    </p:embeddedFont>
    <p:embeddedFont>
      <p:font typeface="나눔스퀘어OTF_ac Bold" panose="020B0600000101010101" pitchFamily="34" charset="-127"/>
      <p:bold r:id="rId37"/>
    </p:embeddedFont>
    <p:embeddedFont>
      <p:font typeface="나눔스퀘어OTF_ac ExtraBold" panose="020B0600000101010101" pitchFamily="34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12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12B"/>
    <a:srgbClr val="4C5E78"/>
    <a:srgbClr val="14314C"/>
    <a:srgbClr val="002060"/>
    <a:srgbClr val="E3E3E3"/>
    <a:srgbClr val="1F4F7B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6370" autoAdjust="0"/>
  </p:normalViewPr>
  <p:slideViewPr>
    <p:cSldViewPr snapToGrid="0">
      <p:cViewPr varScale="1">
        <p:scale>
          <a:sx n="111" d="100"/>
          <a:sy n="111" d="100"/>
        </p:scale>
        <p:origin x="1314" y="114"/>
      </p:cViewPr>
      <p:guideLst>
        <p:guide pos="31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Sheet5!$G$4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Sheet5!$G$5:$G$19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9.375E-2</c:v>
                </c:pt>
                <c:pt idx="9">
                  <c:v>6.7270375161707627E-2</c:v>
                </c:pt>
                <c:pt idx="10">
                  <c:v>0.12006319115323855</c:v>
                </c:pt>
                <c:pt idx="11">
                  <c:v>0.31799163179916318</c:v>
                </c:pt>
                <c:pt idx="12">
                  <c:v>0.6853932584269663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7-4016-B45F-AEAC3442BFE4}"/>
            </c:ext>
          </c:extLst>
        </c:ser>
        <c:ser>
          <c:idx val="1"/>
          <c:order val="1"/>
          <c:tx>
            <c:strRef>
              <c:f>Sheet5!$H$4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E7-4016-B45F-AEAC3442BF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Sheet5!$H$5:$H$19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0.90625</c:v>
                </c:pt>
                <c:pt idx="9">
                  <c:v>0.93272962483829236</c:v>
                </c:pt>
                <c:pt idx="10">
                  <c:v>0.8799368088467614</c:v>
                </c:pt>
                <c:pt idx="11">
                  <c:v>0.68200836820083677</c:v>
                </c:pt>
                <c:pt idx="12">
                  <c:v>0.3146067415730337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7-4016-B45F-AEAC3442B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7638600"/>
        <c:axId val="522501112"/>
        <c:axId val="710801200"/>
      </c:bar3DChart>
      <c:catAx>
        <c:axId val="52763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2501112"/>
        <c:crosses val="autoZero"/>
        <c:auto val="1"/>
        <c:lblAlgn val="ctr"/>
        <c:lblOffset val="100"/>
        <c:noMultiLvlLbl val="0"/>
      </c:catAx>
      <c:valAx>
        <c:axId val="522501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7638600"/>
        <c:crosses val="autoZero"/>
        <c:crossBetween val="between"/>
      </c:valAx>
      <c:serAx>
        <c:axId val="710801200"/>
        <c:scaling>
          <c:orientation val="minMax"/>
        </c:scaling>
        <c:delete val="1"/>
        <c:axPos val="b"/>
        <c:majorTickMark val="none"/>
        <c:minorTickMark val="none"/>
        <c:tickLblPos val="nextTo"/>
        <c:crossAx val="52250111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948818043356052"/>
          <c:y val="0.78606344970614472"/>
          <c:w val="0.13790804609262314"/>
          <c:h val="4.4094037817991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Sheet2!$H$4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Sheet2!$H$5:$H$25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0.17741935483870969</c:v>
                </c:pt>
                <c:pt idx="4">
                  <c:v>0.10204081632653061</c:v>
                </c:pt>
                <c:pt idx="5">
                  <c:v>3.6496350364963501E-2</c:v>
                </c:pt>
                <c:pt idx="6">
                  <c:v>6.4285714285714279E-2</c:v>
                </c:pt>
                <c:pt idx="7">
                  <c:v>6.7796610169491525E-2</c:v>
                </c:pt>
                <c:pt idx="8">
                  <c:v>6.5326633165829151E-2</c:v>
                </c:pt>
                <c:pt idx="9">
                  <c:v>6.6176470588235295E-2</c:v>
                </c:pt>
                <c:pt idx="10">
                  <c:v>9.3457943925233641E-2</c:v>
                </c:pt>
                <c:pt idx="11">
                  <c:v>0.13253012048192772</c:v>
                </c:pt>
                <c:pt idx="12">
                  <c:v>0.12886597938144329</c:v>
                </c:pt>
                <c:pt idx="13">
                  <c:v>0.15596330275229359</c:v>
                </c:pt>
                <c:pt idx="14">
                  <c:v>6.1079545454545456E-2</c:v>
                </c:pt>
                <c:pt idx="15">
                  <c:v>0.65517241379310343</c:v>
                </c:pt>
                <c:pt idx="16">
                  <c:v>0.90909090909090906</c:v>
                </c:pt>
                <c:pt idx="17">
                  <c:v>0.84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2-48EE-8F3A-914FA561D214}"/>
            </c:ext>
          </c:extLst>
        </c:ser>
        <c:ser>
          <c:idx val="1"/>
          <c:order val="1"/>
          <c:tx>
            <c:strRef>
              <c:f>Sheet2!$I$4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02-48EE-8F3A-914FA561D214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02-48EE-8F3A-914FA561D2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Sheet2!$I$5:$I$25</c:f>
              <c:numCache>
                <c:formatCode>0%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0.82258064516129026</c:v>
                </c:pt>
                <c:pt idx="4">
                  <c:v>0.89795918367346939</c:v>
                </c:pt>
                <c:pt idx="5">
                  <c:v>0.96350364963503654</c:v>
                </c:pt>
                <c:pt idx="6">
                  <c:v>0.93571428571428572</c:v>
                </c:pt>
                <c:pt idx="7">
                  <c:v>0.93220338983050843</c:v>
                </c:pt>
                <c:pt idx="8">
                  <c:v>0.9346733668341709</c:v>
                </c:pt>
                <c:pt idx="9">
                  <c:v>0.93382352941176472</c:v>
                </c:pt>
                <c:pt idx="10">
                  <c:v>0.90654205607476634</c:v>
                </c:pt>
                <c:pt idx="11">
                  <c:v>0.86746987951807231</c:v>
                </c:pt>
                <c:pt idx="12">
                  <c:v>0.87113402061855671</c:v>
                </c:pt>
                <c:pt idx="13">
                  <c:v>0.84403669724770647</c:v>
                </c:pt>
                <c:pt idx="14">
                  <c:v>0.93892045454545459</c:v>
                </c:pt>
                <c:pt idx="15">
                  <c:v>0.34482758620689657</c:v>
                </c:pt>
                <c:pt idx="16">
                  <c:v>9.0909090909090939E-2</c:v>
                </c:pt>
                <c:pt idx="17">
                  <c:v>0.16000000000000003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02-48EE-8F3A-914FA561D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8828024"/>
        <c:axId val="528828352"/>
        <c:axId val="87046944"/>
      </c:bar3DChart>
      <c:catAx>
        <c:axId val="528828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8828352"/>
        <c:crosses val="autoZero"/>
        <c:auto val="1"/>
        <c:lblAlgn val="ctr"/>
        <c:lblOffset val="100"/>
        <c:noMultiLvlLbl val="0"/>
      </c:catAx>
      <c:valAx>
        <c:axId val="528828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8828024"/>
        <c:crosses val="autoZero"/>
        <c:crossBetween val="between"/>
      </c:valAx>
      <c:serAx>
        <c:axId val="87046944"/>
        <c:scaling>
          <c:orientation val="minMax"/>
        </c:scaling>
        <c:delete val="1"/>
        <c:axPos val="b"/>
        <c:majorTickMark val="none"/>
        <c:minorTickMark val="none"/>
        <c:tickLblPos val="nextTo"/>
        <c:crossAx val="52882835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83515166801707"/>
          <c:y val="0.79404715147374783"/>
          <c:w val="0.14293360312244108"/>
          <c:h val="4.7690881800875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Sheet4!$H$4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Sheet4!$H$5:$H$18</c:f>
              <c:numCache>
                <c:formatCode>0%</c:formatCode>
                <c:ptCount val="14"/>
                <c:pt idx="0">
                  <c:v>1</c:v>
                </c:pt>
                <c:pt idx="1">
                  <c:v>0.61956521739130432</c:v>
                </c:pt>
                <c:pt idx="2">
                  <c:v>9.9518459069020862E-2</c:v>
                </c:pt>
                <c:pt idx="3">
                  <c:v>9.1891891891891897E-2</c:v>
                </c:pt>
                <c:pt idx="4">
                  <c:v>0.25454545454545452</c:v>
                </c:pt>
                <c:pt idx="5">
                  <c:v>2.5974025974025976E-2</c:v>
                </c:pt>
                <c:pt idx="6">
                  <c:v>0.27500000000000002</c:v>
                </c:pt>
                <c:pt idx="7">
                  <c:v>0.11820652173913043</c:v>
                </c:pt>
                <c:pt idx="8">
                  <c:v>7.0991432068543456E-2</c:v>
                </c:pt>
                <c:pt idx="9">
                  <c:v>8.9285714285714281E-3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B-4198-8BAF-7030C42C0631}"/>
            </c:ext>
          </c:extLst>
        </c:ser>
        <c:ser>
          <c:idx val="1"/>
          <c:order val="1"/>
          <c:tx>
            <c:strRef>
              <c:f>Sheet4!$I$4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1B-4198-8BAF-7030C42C06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Sheet4!$I$5:$I$18</c:f>
              <c:numCache>
                <c:formatCode>0%</c:formatCode>
                <c:ptCount val="14"/>
                <c:pt idx="0">
                  <c:v>0</c:v>
                </c:pt>
                <c:pt idx="1">
                  <c:v>0.38043478260869568</c:v>
                </c:pt>
                <c:pt idx="2">
                  <c:v>0.9004815409309791</c:v>
                </c:pt>
                <c:pt idx="3">
                  <c:v>0.90810810810810816</c:v>
                </c:pt>
                <c:pt idx="4">
                  <c:v>0.74545454545454548</c:v>
                </c:pt>
                <c:pt idx="5">
                  <c:v>0.97402597402597402</c:v>
                </c:pt>
                <c:pt idx="6">
                  <c:v>0.72499999999999998</c:v>
                </c:pt>
                <c:pt idx="7">
                  <c:v>0.88179347826086962</c:v>
                </c:pt>
                <c:pt idx="8">
                  <c:v>0.92900856793145659</c:v>
                </c:pt>
                <c:pt idx="9">
                  <c:v>0.9910714285714286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1B-4198-8BAF-7030C42C0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5636232"/>
        <c:axId val="751147920"/>
        <c:axId val="750896224"/>
      </c:bar3DChart>
      <c:catAx>
        <c:axId val="47563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147920"/>
        <c:crosses val="autoZero"/>
        <c:auto val="1"/>
        <c:lblAlgn val="ctr"/>
        <c:lblOffset val="100"/>
        <c:noMultiLvlLbl val="0"/>
      </c:catAx>
      <c:valAx>
        <c:axId val="75114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75636232"/>
        <c:crosses val="autoZero"/>
        <c:crossBetween val="between"/>
      </c:valAx>
      <c:serAx>
        <c:axId val="750896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75114792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376464243339452"/>
          <c:y val="0.84076645348908863"/>
          <c:w val="0.16169431560780931"/>
          <c:h val="5.28172710805515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온도와 가열 속도의 관계를 모르겠다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온도가 높으면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심해짐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논문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가열 속도가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낮으면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발생하고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10, 20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높이면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일어나지 않는다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BEFA-21B3-4CC9-B96F-B65D600002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7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6509-524B-48AA-A06C-1387699E02C4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37CE-56B0-446D-867D-49C8DF0A31D3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3294-1620-471A-8168-38D7FC9844D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3F5E-9EFB-4492-A07C-F0CB6AF06DB2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7A78-D549-45DB-BC3A-011C97A523B8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EE7-DA39-4DA5-9CAD-AB44D427C6A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D313-D0DD-455D-A573-5416349102A2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4673-76F7-44AC-9BA1-4DB989A53F44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0428E-2CF0-42D2-8D7E-9DFD6123AC0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D039-2A67-4A2C-B588-4A329C5DD83C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8BFA-79E0-4AE3-A75D-DE3C02061721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02104-D992-4D5D-87BB-241C61E49F40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449414-6B4C-44BE-A627-78AFC3869487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0A745-B428-405F-B70B-5DDD522BB728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A3EBCE-C5A3-4702-8DA3-6FF2591FE078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896011-4F72-4C70-B815-995AC309B3C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1C0589-1A1A-405A-BF36-B17F536D51AB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90C6948F-7A6D-4ADE-A65E-29E7938371E6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3B9166-33DC-40E7-BE02-685F54049B3B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BEE8B9-5A57-49CB-B1EE-CC46EEACF836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90C2DC-1273-4006-A82B-BDBAD691E1DD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7244C0-03D7-45BF-B42A-6D862A424E08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3A7341A-CBA9-4AC6-B068-BFD824A1AE5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7F5F645-4C08-4FC2-A34D-29D9A647EBD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07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편차에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2F8706-C7E7-4A99-8720-CC3B43087DFF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0EFBB-3068-4003-8705-AAEE8F4D6BF3}"/>
              </a:ext>
            </a:extLst>
          </p:cNvPr>
          <p:cNvSpPr/>
          <p:nvPr/>
        </p:nvSpPr>
        <p:spPr>
          <a:xfrm rot="10800000" flipH="1">
            <a:off x="464070" y="1670287"/>
            <a:ext cx="4309534" cy="46822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F6E71-1296-4E71-9403-A0FB081758CA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58F59-FC3B-4117-8F0B-20E10B451F59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불량 발생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84D01B-44A9-41CD-83D2-B4EC7222E3D6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4A67F5-1AE7-4494-8FE3-A430255E2731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712D07-C79B-4C04-94A0-2FA954F07B85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C50E5-28CC-40B6-89EA-666C6B31DE8B}"/>
              </a:ext>
            </a:extLst>
          </p:cNvPr>
          <p:cNvSpPr txBox="1"/>
          <p:nvPr/>
        </p:nvSpPr>
        <p:spPr>
          <a:xfrm>
            <a:off x="5158597" y="1699802"/>
            <a:ext cx="5000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회귀분석을 통한 주요 작업시간 탐색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F9959F-8F6E-4709-BBD2-3BA84E4A7212}"/>
              </a:ext>
            </a:extLst>
          </p:cNvPr>
          <p:cNvSpPr txBox="1"/>
          <p:nvPr/>
        </p:nvSpPr>
        <p:spPr>
          <a:xfrm>
            <a:off x="5164298" y="4206118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작업시간 탐색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EEC94E1-7B92-4A2C-8D88-67012A2EBC8E}"/>
              </a:ext>
            </a:extLst>
          </p:cNvPr>
          <p:cNvSpPr>
            <a:spLocks noGrp="1"/>
          </p:cNvSpPr>
          <p:nvPr/>
        </p:nvSpPr>
        <p:spPr>
          <a:xfrm>
            <a:off x="7546653" y="1906116"/>
            <a:ext cx="20128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양의 회귀계수 중 유전체 소성 작업시간의 영향력이 가장 큼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1C0B0840-2020-4380-9BB5-F3F1F63D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59535"/>
              </p:ext>
            </p:extLst>
          </p:nvPr>
        </p:nvGraphicFramePr>
        <p:xfrm>
          <a:off x="5291533" y="5149356"/>
          <a:ext cx="4037463" cy="12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21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188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B dispenser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49BCA240-B5A3-459B-8587-38E6D2720DA7}"/>
              </a:ext>
            </a:extLst>
          </p:cNvPr>
          <p:cNvSpPr>
            <a:spLocks noGrp="1"/>
          </p:cNvSpPr>
          <p:nvPr/>
        </p:nvSpPr>
        <p:spPr>
          <a:xfrm>
            <a:off x="5123663" y="4218051"/>
            <a:ext cx="4407355" cy="140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작업시간이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A4B7EC4-3EFC-4485-9EE0-9ED8C26F8EAA}"/>
              </a:ext>
            </a:extLst>
          </p:cNvPr>
          <p:cNvGrpSpPr/>
          <p:nvPr/>
        </p:nvGrpSpPr>
        <p:grpSpPr>
          <a:xfrm>
            <a:off x="5232056" y="2191893"/>
            <a:ext cx="2325749" cy="1753154"/>
            <a:chOff x="5232056" y="2191893"/>
            <a:chExt cx="2325749" cy="175315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D2F8F3-5641-4510-BBEB-258A6F2A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1" t="3087" r="5654" b="3042"/>
            <a:stretch/>
          </p:blipFill>
          <p:spPr>
            <a:xfrm>
              <a:off x="5232056" y="2191893"/>
              <a:ext cx="2325749" cy="175315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B858AE-6189-416E-A2DB-23BAE8FD0433}"/>
                </a:ext>
              </a:extLst>
            </p:cNvPr>
            <p:cNvSpPr/>
            <p:nvPr/>
          </p:nvSpPr>
          <p:spPr>
            <a:xfrm>
              <a:off x="6411951" y="2968927"/>
              <a:ext cx="1145854" cy="938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874E4B-770F-428A-8BF7-8D10BD2D1F93}"/>
                </a:ext>
              </a:extLst>
            </p:cNvPr>
            <p:cNvSpPr/>
            <p:nvPr/>
          </p:nvSpPr>
          <p:spPr>
            <a:xfrm>
              <a:off x="5481381" y="2920107"/>
              <a:ext cx="10246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TAT_4DIELEC_FIRE </a:t>
              </a: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9C5D084D-C335-438D-8956-3DBFD38EAA02}"/>
              </a:ext>
            </a:extLst>
          </p:cNvPr>
          <p:cNvSpPr>
            <a:spLocks noGrp="1"/>
          </p:cNvSpPr>
          <p:nvPr/>
        </p:nvSpPr>
        <p:spPr>
          <a:xfrm>
            <a:off x="677324" y="2312083"/>
            <a:ext cx="3495178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B7A11B8-7B9F-4978-AB9E-3F2C736F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507314" y="4255151"/>
            <a:ext cx="2644462" cy="1709167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936D134-FC72-4842-825A-0B24B7D24416}"/>
              </a:ext>
            </a:extLst>
          </p:cNvPr>
          <p:cNvSpPr>
            <a:spLocks noGrp="1"/>
          </p:cNvSpPr>
          <p:nvPr/>
        </p:nvSpPr>
        <p:spPr>
          <a:xfrm>
            <a:off x="600606" y="3345397"/>
            <a:ext cx="3495178" cy="450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</a:p>
        </p:txBody>
      </p:sp>
      <p:graphicFrame>
        <p:nvGraphicFramePr>
          <p:cNvPr id="40" name="표 22">
            <a:extLst>
              <a:ext uri="{FF2B5EF4-FFF2-40B4-BE49-F238E27FC236}">
                <a16:creationId xmlns:a16="http://schemas.microsoft.com/office/drawing/2014/main" id="{FE26FEE7-8097-456C-8293-9F3E1118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07617"/>
              </p:ext>
            </p:extLst>
          </p:nvPr>
        </p:nvGraphicFramePr>
        <p:xfrm>
          <a:off x="3200672" y="4621924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DD27D17-F177-4A47-94B9-C7935D274C30}"/>
              </a:ext>
            </a:extLst>
          </p:cNvPr>
          <p:cNvSpPr>
            <a:spLocks noGrp="1"/>
          </p:cNvSpPr>
          <p:nvPr/>
        </p:nvSpPr>
        <p:spPr>
          <a:xfrm>
            <a:off x="442638" y="3556532"/>
            <a:ext cx="4352395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작업시간의 편차가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클 때 불량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116FC-B496-4510-B04B-37C58F33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잘린 한쪽 모서리 43">
            <a:extLst>
              <a:ext uri="{FF2B5EF4-FFF2-40B4-BE49-F238E27FC236}">
                <a16:creationId xmlns:a16="http://schemas.microsoft.com/office/drawing/2014/main" id="{2D710E75-2330-408B-B56D-8855678E3445}"/>
              </a:ext>
            </a:extLst>
          </p:cNvPr>
          <p:cNvSpPr/>
          <p:nvPr/>
        </p:nvSpPr>
        <p:spPr>
          <a:xfrm rot="10800000" flipH="1">
            <a:off x="5178115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기술적 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6629EF-2C65-47F9-B432-EBD3CFBA8176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잘린 한쪽 모서리 43">
            <a:extLst>
              <a:ext uri="{FF2B5EF4-FFF2-40B4-BE49-F238E27FC236}">
                <a16:creationId xmlns:a16="http://schemas.microsoft.com/office/drawing/2014/main" id="{F13098BB-0554-415B-B682-742C63091DC4}"/>
              </a:ext>
            </a:extLst>
          </p:cNvPr>
          <p:cNvSpPr/>
          <p:nvPr/>
        </p:nvSpPr>
        <p:spPr>
          <a:xfrm rot="10800000" flipH="1">
            <a:off x="1530899" y="2058635"/>
            <a:ext cx="3059089" cy="1721067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29">
            <a:extLst>
              <a:ext uri="{FF2B5EF4-FFF2-40B4-BE49-F238E27FC236}">
                <a16:creationId xmlns:a16="http://schemas.microsoft.com/office/drawing/2014/main" id="{60A45FEF-6E68-4FB6-BE14-770B99C10292}"/>
              </a:ext>
            </a:extLst>
          </p:cNvPr>
          <p:cNvSpPr/>
          <p:nvPr/>
        </p:nvSpPr>
        <p:spPr>
          <a:xfrm>
            <a:off x="3656947" y="1532454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 논문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" name="사각형: 잘린 한쪽 모서리 43">
            <a:extLst>
              <a:ext uri="{FF2B5EF4-FFF2-40B4-BE49-F238E27FC236}">
                <a16:creationId xmlns:a16="http://schemas.microsoft.com/office/drawing/2014/main" id="{2C5CA666-B75F-4619-BCDE-691BB3F37E16}"/>
              </a:ext>
            </a:extLst>
          </p:cNvPr>
          <p:cNvSpPr/>
          <p:nvPr/>
        </p:nvSpPr>
        <p:spPr>
          <a:xfrm rot="10800000" flipH="1">
            <a:off x="5178115" y="2070499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사각형: 잘린 한쪽 모서리 43">
            <a:extLst>
              <a:ext uri="{FF2B5EF4-FFF2-40B4-BE49-F238E27FC236}">
                <a16:creationId xmlns:a16="http://schemas.microsoft.com/office/drawing/2014/main" id="{08FF3C9D-244F-4EBA-890F-1E8A7DAF733E}"/>
              </a:ext>
            </a:extLst>
          </p:cNvPr>
          <p:cNvSpPr/>
          <p:nvPr/>
        </p:nvSpPr>
        <p:spPr>
          <a:xfrm rot="10800000" flipH="1">
            <a:off x="1530900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EC4C58-AAB0-4DE6-9B4E-704C57FDFBA5}"/>
              </a:ext>
            </a:extLst>
          </p:cNvPr>
          <p:cNvSpPr txBox="1"/>
          <p:nvPr/>
        </p:nvSpPr>
        <p:spPr>
          <a:xfrm>
            <a:off x="5280848" y="2501416"/>
            <a:ext cx="2853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시에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고립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등의 문제점이 발생할 수 있고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패널 외관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240A23-6474-4B50-BA16-7470DB8B2511}"/>
              </a:ext>
            </a:extLst>
          </p:cNvPr>
          <p:cNvSpPr txBox="1"/>
          <p:nvPr/>
        </p:nvSpPr>
        <p:spPr>
          <a:xfrm>
            <a:off x="5401194" y="4209562"/>
            <a:ext cx="2648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느린 경우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(3 ℃ /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높이는 낮아지지만 유전체를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소결한후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현상이 발생하기 쉽다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따라서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edge-curl 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및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황변현상과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같은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전극에서 발생하는 문제를 방지하기 위해서는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적절히 제어되어야 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B6DBE0-D932-4FB8-9AF2-608283F731AF}"/>
              </a:ext>
            </a:extLst>
          </p:cNvPr>
          <p:cNvSpPr txBox="1"/>
          <p:nvPr/>
        </p:nvSpPr>
        <p:spPr>
          <a:xfrm>
            <a:off x="1629918" y="2474947"/>
            <a:ext cx="28536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생길 수 있으며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이러한 문제점은 유전체 형성 과정에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B856C-413C-4D84-858B-2FAED9F227E7}"/>
              </a:ext>
            </a:extLst>
          </p:cNvPr>
          <p:cNvSpPr txBox="1"/>
          <p:nvPr/>
        </p:nvSpPr>
        <p:spPr>
          <a:xfrm>
            <a:off x="1707698" y="4359001"/>
            <a:ext cx="2648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역할을 수행한다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유전체가 이와 같은 문제점으로 인해 전류를 제어하지 못하면 전극 손상으로 인해 결함이 발생할 수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E9F2E0FE-5F94-44D2-B2AF-1120A4DC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F2321855-811F-4D3A-81E6-C154B8D5A683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CD9E551-B79B-49C1-8C0E-F7128BFC64A6}"/>
              </a:ext>
            </a:extLst>
          </p:cNvPr>
          <p:cNvSpPr>
            <a:spLocks noGrp="1"/>
          </p:cNvSpPr>
          <p:nvPr/>
        </p:nvSpPr>
        <p:spPr>
          <a:xfrm>
            <a:off x="3868817" y="1312688"/>
            <a:ext cx="1895835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B3F6C4-18F6-4117-BC43-0DEFE08C3A39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15485C-B2AD-477C-86E4-20EC7540763D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C65FB86-D063-438E-88D7-FE718C308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C95F48C2-1C9B-42A1-BAB5-516304858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20D9BE-6DF5-4613-9CF6-1915C2499318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A856194-55CC-4A20-BAA5-0C1E9C69A3BF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0D4956C-660C-471A-B811-2113B1335E2D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D260EAE7-1DD2-4D20-88F5-CC3DA3E69E3A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4D5B-66A8-4784-A40C-E4C412563D29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689583-83EA-4B1D-9296-0AD4B461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72EFD9-961E-4692-BD71-E0D61E254810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3A8193-F425-4875-BB6C-DEDA2967037C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D264174F-2280-4DB9-9E29-D9C3362694B8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5F304F-DA95-4FFA-899C-5B65CEB0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92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20AAB88-DF21-4AD2-A23E-25D075678322}"/>
              </a:ext>
            </a:extLst>
          </p:cNvPr>
          <p:cNvSpPr/>
          <p:nvPr/>
        </p:nvSpPr>
        <p:spPr>
          <a:xfrm>
            <a:off x="3760634" y="1228376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배출 온도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D5A63C00-BBB1-457A-BF92-A8BDA5238303}"/>
              </a:ext>
            </a:extLst>
          </p:cNvPr>
          <p:cNvGraphicFramePr>
            <a:graphicFrameLocks/>
          </p:cNvGraphicFramePr>
          <p:nvPr/>
        </p:nvGraphicFramePr>
        <p:xfrm>
          <a:off x="792268" y="1359868"/>
          <a:ext cx="8152541" cy="4860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819792" y="5609357"/>
            <a:ext cx="410538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온도가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45~46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4AD84C-023E-45C6-818D-8F37F845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6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3AF2CA82-41CD-4631-A352-324EB9137EED}"/>
              </a:ext>
            </a:extLst>
          </p:cNvPr>
          <p:cNvGraphicFramePr>
            <a:graphicFrameLocks/>
          </p:cNvGraphicFramePr>
          <p:nvPr/>
        </p:nvGraphicFramePr>
        <p:xfrm>
          <a:off x="1020050" y="1434178"/>
          <a:ext cx="7865897" cy="4493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1804709" y="5399722"/>
            <a:ext cx="6089206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온도가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30.5~30.6, 31.4~31.5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E9E98-31F6-401D-A252-D7919E883EC3}"/>
              </a:ext>
            </a:extLst>
          </p:cNvPr>
          <p:cNvSpPr/>
          <p:nvPr/>
        </p:nvSpPr>
        <p:spPr>
          <a:xfrm>
            <a:off x="3855707" y="1184833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469D13-46B0-4DB5-B671-13888E9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4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796620" y="5333389"/>
            <a:ext cx="410538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배기량이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3543~3642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E8AF45-8E98-4CA9-A71A-5310DC640644}"/>
              </a:ext>
            </a:extLst>
          </p:cNvPr>
          <p:cNvSpPr/>
          <p:nvPr/>
        </p:nvSpPr>
        <p:spPr>
          <a:xfrm>
            <a:off x="3760633" y="1228376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BC3A979-365D-4C3E-B1C2-3B5FEC45FA74}"/>
              </a:ext>
            </a:extLst>
          </p:cNvPr>
          <p:cNvGraphicFramePr>
            <a:graphicFrameLocks/>
          </p:cNvGraphicFramePr>
          <p:nvPr/>
        </p:nvGraphicFramePr>
        <p:xfrm>
          <a:off x="1372686" y="1433257"/>
          <a:ext cx="6953250" cy="405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46675-F5C2-47D9-9BDF-9D9BA816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22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098112" y="1621003"/>
            <a:ext cx="4489410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314637" y="1629629"/>
            <a:ext cx="4489411" cy="485903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42775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5528"/>
              </p:ext>
            </p:extLst>
          </p:nvPr>
        </p:nvGraphicFramePr>
        <p:xfrm>
          <a:off x="42775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42775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37302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48422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99538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2006976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40440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478719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358101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857883" y="4850851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1842082" cy="86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CEDF45-BDB7-4810-873A-85EEF4C7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82509F-F527-4F29-938F-1415D4BA458F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FE2D7508-C982-4FC8-890C-DF11E7D382EE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_x632133496">
            <a:extLst>
              <a:ext uri="{FF2B5EF4-FFF2-40B4-BE49-F238E27FC236}">
                <a16:creationId xmlns:a16="http://schemas.microsoft.com/office/drawing/2014/main" id="{A79B6C69-51E6-4B90-9B57-4356995A22E5}"/>
              </a:ext>
            </a:extLst>
          </p:cNvPr>
          <p:cNvGrpSpPr>
            <a:grpSpLocks/>
          </p:cNvGrpSpPr>
          <p:nvPr/>
        </p:nvGrpSpPr>
        <p:grpSpPr bwMode="auto">
          <a:xfrm>
            <a:off x="5104566" y="2547700"/>
            <a:ext cx="3778424" cy="2450754"/>
            <a:chOff x="0" y="0"/>
            <a:chExt cx="29750" cy="19300"/>
          </a:xfrm>
        </p:grpSpPr>
        <p:pic>
          <p:nvPicPr>
            <p:cNvPr id="33" name="_x632134144">
              <a:extLst>
                <a:ext uri="{FF2B5EF4-FFF2-40B4-BE49-F238E27FC236}">
                  <a16:creationId xmlns:a16="http://schemas.microsoft.com/office/drawing/2014/main" id="{984A7F25-2DB8-402D-B573-34D6E583F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750" cy="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_x632135800">
              <a:extLst>
                <a:ext uri="{FF2B5EF4-FFF2-40B4-BE49-F238E27FC236}">
                  <a16:creationId xmlns:a16="http://schemas.microsoft.com/office/drawing/2014/main" id="{77B972C3-5281-46B1-893F-56C933F7F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8" y="605"/>
              <a:ext cx="9000" cy="16234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6" name="_x632142568">
            <a:extLst>
              <a:ext uri="{FF2B5EF4-FFF2-40B4-BE49-F238E27FC236}">
                <a16:creationId xmlns:a16="http://schemas.microsoft.com/office/drawing/2014/main" id="{DB57C072-2D4F-4099-98BC-81E0FE4C1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77" y="2831135"/>
            <a:ext cx="3463271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℃  이상부터 불량률 증가함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고온일 때의 불량률 개선 필요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37" name="표 21">
            <a:extLst>
              <a:ext uri="{FF2B5EF4-FFF2-40B4-BE49-F238E27FC236}">
                <a16:creationId xmlns:a16="http://schemas.microsoft.com/office/drawing/2014/main" id="{F2EF5B04-AD59-4A21-AEE2-D76C7BE71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10907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℃ 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저온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℃  미만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055CDF-2E69-4175-89E8-08D18DB9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88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69A22F-1BDE-49C1-9C9D-454E7214A53E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74F7EB1E-35DA-4508-88F3-CF77470D7C99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최적 조건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D47ED4F-109A-4151-B31C-27C0BCFC2E04}"/>
              </a:ext>
            </a:extLst>
          </p:cNvPr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℃  이상부터 불량률 증가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℃  미만일 때가 가장 안정적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AB114AB-2E99-4B87-B7F8-910DDF6A6A02}"/>
              </a:ext>
            </a:extLst>
          </p:cNvPr>
          <p:cNvGrpSpPr/>
          <p:nvPr/>
        </p:nvGrpSpPr>
        <p:grpSpPr>
          <a:xfrm>
            <a:off x="5104566" y="2547701"/>
            <a:ext cx="3778424" cy="2450754"/>
            <a:chOff x="927104" y="3204538"/>
            <a:chExt cx="4160731" cy="268629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F2D52ED-BB15-496C-9D2F-E112C620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104" y="3204538"/>
              <a:ext cx="4160731" cy="2686297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0E3CF7-A16C-4EFC-8C40-BEF0364A4477}"/>
                </a:ext>
              </a:extLst>
            </p:cNvPr>
            <p:cNvSpPr/>
            <p:nvPr/>
          </p:nvSpPr>
          <p:spPr>
            <a:xfrm>
              <a:off x="3140765" y="3260273"/>
              <a:ext cx="1802296" cy="23597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aphicFrame>
        <p:nvGraphicFramePr>
          <p:cNvPr id="49" name="표 21">
            <a:extLst>
              <a:ext uri="{FF2B5EF4-FFF2-40B4-BE49-F238E27FC236}">
                <a16:creationId xmlns:a16="http://schemas.microsoft.com/office/drawing/2014/main" id="{3BF300B4-6B0C-4402-ADD8-042F2D3C6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168861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℃ 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℃ 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9149F7-71E3-4C8E-9C49-FA715C5C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0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DC07C-A72F-4296-9AB5-CA65DC8E8C0D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957A3A12-7705-417D-8A51-8549692ACE8E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&lt;DIELEC_FIRE_EXHAUST_HEAT5 </a:t>
            </a:r>
            <a:r>
              <a:rPr lang="ko-KR" altLang="en-US" sz="1400" b="1" dirty="0"/>
              <a:t>배기량</a:t>
            </a:r>
            <a:r>
              <a:rPr lang="en-US" altLang="ko-KR" sz="1400" b="1" dirty="0"/>
              <a:t>(㎥/min)</a:t>
            </a:r>
            <a:r>
              <a:rPr lang="ko-KR" altLang="en-US" sz="1400" b="1" dirty="0"/>
              <a:t> 구분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369409E-3C11-4E86-883D-C45292B5D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1" y="-121888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BF0CC-7EEB-4925-9EA2-DF0998CB1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1" y="-76168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07989B4-FF09-42F1-9992-7B9B8D2AD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_x632142568">
            <a:extLst>
              <a:ext uri="{FF2B5EF4-FFF2-40B4-BE49-F238E27FC236}">
                <a16:creationId xmlns:a16="http://schemas.microsoft.com/office/drawing/2014/main" id="{95869264-9A3A-48FF-8957-133258C6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77" y="2831135"/>
            <a:ext cx="3463271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3243(㎥/min)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미만 일 때 불량률 대폭 증가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고온으로 만들어야 불량률 해소 가능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584E232-C1AF-4211-83DD-8BA20D966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402784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B3D60C-4FA0-7646-8926-D3696AE24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586" y="2995466"/>
            <a:ext cx="3848100" cy="24765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0A107B-E052-49F0-8322-384160ECB606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5093415-95BE-43E7-BDAD-85042312E369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217BC2-B647-4969-8CD2-9149E3B65E56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78EA6E-F30F-42DC-A0D1-EF6D6D0A645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9C4AB6A-2181-445F-A782-478BBA71C3CC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8FC589-8BCE-430C-AC96-463CAF384B1E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743F50-C20C-43DC-BC99-409737F1F51D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F3C8C7-7205-47A8-8C95-CFC54B92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5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254904"/>
            <a:ext cx="694421" cy="605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05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97445" y="86370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26864" y="209368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38358" y="329985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26864" y="452327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FF2587-CCF7-484E-8829-4C16AD898A75}"/>
              </a:ext>
            </a:extLst>
          </p:cNvPr>
          <p:cNvSpPr txBox="1"/>
          <p:nvPr/>
        </p:nvSpPr>
        <p:spPr>
          <a:xfrm>
            <a:off x="4426864" y="574669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69BE0F-A710-4B33-BC46-C67FAC6A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4712"/>
              </p:ext>
            </p:extLst>
          </p:nvPr>
        </p:nvGraphicFramePr>
        <p:xfrm>
          <a:off x="1498422" y="3255788"/>
          <a:ext cx="6909154" cy="247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AG_RTD_TEMP_GLASS_OUT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7A6023-1EFD-4606-9B05-73A9A0C1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A2975-3C87-47B4-88CE-687C367B4789}"/>
              </a:ext>
            </a:extLst>
          </p:cNvPr>
          <p:cNvSpPr/>
          <p:nvPr/>
        </p:nvSpPr>
        <p:spPr>
          <a:xfrm>
            <a:off x="674270" y="1237969"/>
            <a:ext cx="8557459" cy="5341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CD4A4A3-72EF-4ECE-9F8D-1EFB86F010FD}"/>
              </a:ext>
            </a:extLst>
          </p:cNvPr>
          <p:cNvSpPr>
            <a:spLocks noGrp="1"/>
          </p:cNvSpPr>
          <p:nvPr/>
        </p:nvSpPr>
        <p:spPr>
          <a:xfrm>
            <a:off x="1463327" y="1351889"/>
            <a:ext cx="694424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&lt;BUS_DEVELOP_TEMP_TANK2 </a:t>
            </a:r>
            <a:r>
              <a:rPr lang="ko-KR" altLang="en-US" sz="1400" b="1" dirty="0"/>
              <a:t>온도 구분에 따른 </a:t>
            </a:r>
            <a:r>
              <a:rPr lang="en-US" altLang="ko-KR" sz="1400" b="1" dirty="0"/>
              <a:t>DIELEC_FIRE_EXHAUST_HEAT5 </a:t>
            </a:r>
            <a:r>
              <a:rPr lang="ko-KR" altLang="en-US" sz="1400" b="1" dirty="0"/>
              <a:t>조건 제약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4E5C635C-7267-49BC-AF18-143C952C9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15585"/>
              </p:ext>
            </p:extLst>
          </p:nvPr>
        </p:nvGraphicFramePr>
        <p:xfrm>
          <a:off x="1362158" y="2965526"/>
          <a:ext cx="6909154" cy="351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391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6653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1957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BUS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불량률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DIELEC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불량률</a:t>
                      </a:r>
                      <a:endParaRPr lang="ko-KR" altLang="en-US" sz="2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조건</a:t>
                      </a:r>
                      <a:endParaRPr lang="ko-KR" altLang="en-US" sz="2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불량률</a:t>
                      </a:r>
                      <a:endParaRPr lang="ko-KR" altLang="en-US" sz="20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고온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11.6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10.5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1.9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12.8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10.6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4.6</a:t>
                      </a:r>
                      <a:endParaRPr lang="en-US" sz="1200" dirty="0"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86055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7.9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1.9</a:t>
                      </a:r>
                      <a:endParaRPr lang="en-US" sz="1200" dirty="0"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691219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고온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9.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9.5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8.4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미만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2.9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12.3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10.9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6.5</a:t>
                      </a:r>
                      <a:endParaRPr lang="en-US" sz="1200" dirty="0"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7551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호기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en-US" altLang="ko-Kore-KR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6.6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3.5</a:t>
                      </a:r>
                      <a:endParaRPr lang="en-US" sz="1200" dirty="0"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222105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115080EE-66CD-4B43-AA2F-76BC0CB4D095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- </a:t>
            </a:r>
            <a:r>
              <a:rPr lang="ko-KR" altLang="en-US" sz="1400" dirty="0">
                <a:latin typeface="+mn-ea"/>
                <a:ea typeface="+mn-ea"/>
              </a:rPr>
              <a:t>문제 </a:t>
            </a:r>
            <a:r>
              <a:rPr lang="en-US" altLang="ko-KR" sz="1400" dirty="0">
                <a:latin typeface="+mn-ea"/>
                <a:ea typeface="+mn-ea"/>
              </a:rPr>
              <a:t>: BUS_DEVELOP</a:t>
            </a:r>
            <a:r>
              <a:rPr lang="ko-KR" altLang="en-US" sz="1400" dirty="0">
                <a:latin typeface="+mn-ea"/>
                <a:ea typeface="+mn-ea"/>
              </a:rPr>
              <a:t>이 </a:t>
            </a:r>
            <a:r>
              <a:rPr lang="en-US" altLang="ko-KR" sz="1400" dirty="0">
                <a:latin typeface="+mn-ea"/>
                <a:ea typeface="+mn-ea"/>
              </a:rPr>
              <a:t>31.402</a:t>
            </a:r>
            <a:r>
              <a:rPr lang="ko-KR" altLang="en-US" sz="1400" dirty="0">
                <a:latin typeface="+mn-ea"/>
                <a:ea typeface="+mn-ea"/>
              </a:rPr>
              <a:t>도 이상인 고온일 경우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불량률이 높음</a:t>
            </a:r>
            <a:endParaRPr lang="en-US" altLang="ko-KR" sz="1400" dirty="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- </a:t>
            </a:r>
            <a:r>
              <a:rPr lang="ko-KR" altLang="en-US" sz="1400" dirty="0">
                <a:latin typeface="+mn-ea"/>
                <a:ea typeface="+mn-ea"/>
              </a:rPr>
              <a:t>해결방안 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>
                <a:latin typeface="+mn-ea"/>
                <a:ea typeface="+mn-ea"/>
              </a:rPr>
              <a:t>고온의 경우</a:t>
            </a:r>
            <a:r>
              <a:rPr lang="en-US" altLang="ko-KR" sz="1400" dirty="0">
                <a:latin typeface="+mn-ea"/>
                <a:ea typeface="+mn-ea"/>
              </a:rPr>
              <a:t>, DIELEC</a:t>
            </a:r>
            <a:r>
              <a:rPr lang="ko-KR" altLang="en-US" sz="1400" dirty="0">
                <a:latin typeface="+mn-ea"/>
                <a:ea typeface="+mn-ea"/>
              </a:rPr>
              <a:t> 소성 온도를 조절하여 불량률 개선</a:t>
            </a:r>
            <a:endParaRPr lang="en-US" altLang="ko-KR" sz="1400" dirty="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- </a:t>
            </a:r>
            <a:r>
              <a:rPr lang="ko-KR" altLang="en-US" sz="1400" dirty="0">
                <a:latin typeface="+mn-ea"/>
                <a:ea typeface="+mn-ea"/>
              </a:rPr>
              <a:t>결과 </a:t>
            </a:r>
            <a:r>
              <a:rPr lang="en-US" altLang="ko-KR" sz="1400" dirty="0">
                <a:latin typeface="+mn-ea"/>
                <a:ea typeface="+mn-ea"/>
              </a:rPr>
              <a:t>: DIELEC</a:t>
            </a:r>
            <a:r>
              <a:rPr lang="ko-KR" altLang="en-US" sz="1400" dirty="0">
                <a:latin typeface="+mn-ea"/>
                <a:ea typeface="+mn-ea"/>
              </a:rPr>
              <a:t> 소성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온도가 </a:t>
            </a:r>
            <a:r>
              <a:rPr lang="en-US" altLang="ko-KR" sz="1400" dirty="0">
                <a:latin typeface="+mn-ea"/>
                <a:ea typeface="+mn-ea"/>
              </a:rPr>
              <a:t>3900</a:t>
            </a:r>
            <a:r>
              <a:rPr lang="ko-KR" altLang="en-US" sz="1400" dirty="0">
                <a:latin typeface="+mn-ea"/>
                <a:ea typeface="+mn-ea"/>
              </a:rPr>
              <a:t>도 이상일 때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약 </a:t>
            </a:r>
            <a:r>
              <a:rPr lang="en-US" altLang="ko-KR" sz="1400" dirty="0">
                <a:latin typeface="+mn-ea"/>
                <a:ea typeface="+mn-ea"/>
              </a:rPr>
              <a:t>5%</a:t>
            </a:r>
            <a:r>
              <a:rPr lang="ko-KR" altLang="en-US" sz="1400" dirty="0">
                <a:latin typeface="+mn-ea"/>
                <a:ea typeface="+mn-ea"/>
              </a:rPr>
              <a:t> 불량률 개선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51BF440C-6BD1-4193-A576-2CBCA31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258268"/>
            <a:ext cx="808583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자료에 삽입되는 관리도 관련 내용이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MINITAB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통해 임의의 관리도 작성 후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현재 이러이러한 방식으로 적용중임을 삽입해야 하는지 추후 관리도 기반 관리 계획을 삽입해야 하는 것인지 여쭤보고자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상관성이 매우 낮기에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 간 다변량 관리도는 불필요하다고 판단되어 개별 관리도를</a:t>
            </a:r>
            <a:b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668277" y="3239455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42189" y="1752612"/>
            <a:ext cx="4459248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1486942" y="13583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검사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668277" y="3239455"/>
            <a:ext cx="456476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상관관계 매우 낮은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=&gt;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관리도 적용 불필요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계량형 데이터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추출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中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613541" y="4605026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/>
        </p:nvGraphicFramePr>
        <p:xfrm>
          <a:off x="668273" y="1871936"/>
          <a:ext cx="4261455" cy="128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85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1733188823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</a:tblGrid>
              <a:tr h="42703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0.11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2" y="2957857"/>
            <a:ext cx="4236110" cy="93925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FC13AA-F454-43D5-851F-5F10B518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076379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개선안 적용 현황 파악을 위한 관리도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389837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도출되지는 않았지만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매우 높은 상관성을 가진 동일 공정 변수들로 이루어진 다변량 관리도 적용이 공정 변동 관리에 유의하다고 생각되어 적용해도 될지 문의드립니다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단일 변수의 관리만으로는 변수들 간의 상관성과 교호관계로 인한 이상원인 파악이 어렵다고 판단되어 해당 방법을 제시하게되었습니다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754454"/>
            <a:ext cx="6077659" cy="3154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5" y="1847140"/>
            <a:ext cx="3165817" cy="2063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7063" y="4899087"/>
            <a:ext cx="2377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변수 별 상관 계수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36" name="직사각형 35"/>
          <p:cNvSpPr/>
          <p:nvPr/>
        </p:nvSpPr>
        <p:spPr>
          <a:xfrm>
            <a:off x="6860556" y="4036786"/>
            <a:ext cx="24705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다변량 관리도 예시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6B96F-5DF3-4F75-8D2C-5E91754D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65792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 KS A 3201:2001 </a:t>
            </a:r>
            <a:r>
              <a:rPr lang="ko-KR" altLang="en-US" sz="1400"/>
              <a:t>판정 규칙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89485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시급한 공정 안정화를 위하여 판정 규칙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전부 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개선안에서 도출된 최적 작업 조건을 기반으로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Xbar-S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모수를 지정하고자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방안을 통해 공정 상태를 도출된 개선안에 적합한 상태로 유지시키고자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모수 지정을 통한 관리가 타당한 지 피드백을 주신다면 감사드리겠습니다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10886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148477" y="1856803"/>
            <a:ext cx="496163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①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관리한계선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조치선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이탈점이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이상이 나타난다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② 9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중심선에 대하여 같은 쪽에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③ 6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연속적으로 증가 또는 감소하고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④ 14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교대로 증감하고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⑤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sigma(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경고선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⑥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⑦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영역 내에 존재한다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⑧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한계를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561955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 </a:t>
            </a:r>
            <a:r>
              <a:rPr lang="ko-KR" altLang="en-US" sz="1400"/>
              <a:t>관리도 적용 방안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07049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10107" y="1856803"/>
            <a:ext cx="4961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 특성 상 계량형 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부분 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추출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200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표본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제품 수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4000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 크기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</a:t>
            </a:r>
            <a:r>
              <a:rPr lang="en-US" altLang="ko-KR" sz="1100"/>
              <a:t>Xbar-S </a:t>
            </a:r>
            <a:r>
              <a:rPr lang="ko-KR" altLang="en-US" sz="1100"/>
              <a:t>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 최적 작업 조건 기반 모수 선정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16" y="3357181"/>
            <a:ext cx="4040621" cy="15288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E24032-6ACA-42DC-9AB7-5E87C49D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78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공정능력 분석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2652544" y="1323970"/>
            <a:ext cx="4764602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모수 미 지정 시 불량률 개선을 위한 공정능력 분석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66366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불량률의 직접적 관리를 위하여 개선안에서 도출된 자체 관리규격을 이용하여 공정능력 분석을 적용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불량률을 관리하겠습니다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보고서에 공정 능력 분석 또한 포함되어야 할 지 여쭙고자 합니다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1791080"/>
            <a:ext cx="4494905" cy="33662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4A3351-2288-4538-A5E9-9D2D25BB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38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A8F779-D1CA-48D8-843B-23C58DC2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7AB266-7580-454F-8CA8-04721EE3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1243280" y="1556795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1251907" y="1883327"/>
            <a:ext cx="1873290" cy="209916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1366240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1651865" y="2119870"/>
            <a:ext cx="1022879" cy="48619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2253275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7" name="화살표: 오각형 296">
            <a:extLst>
              <a:ext uri="{FF2B5EF4-FFF2-40B4-BE49-F238E27FC236}">
                <a16:creationId xmlns:a16="http://schemas.microsoft.com/office/drawing/2014/main" id="{DFCACEE0-9F7C-4F62-8989-DBE82A5FB62E}"/>
              </a:ext>
            </a:extLst>
          </p:cNvPr>
          <p:cNvSpPr/>
          <p:nvPr/>
        </p:nvSpPr>
        <p:spPr>
          <a:xfrm>
            <a:off x="3292538" y="1540811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5464D44-29C7-4C0D-9F68-7118279EDDD6}"/>
              </a:ext>
            </a:extLst>
          </p:cNvPr>
          <p:cNvSpPr/>
          <p:nvPr/>
        </p:nvSpPr>
        <p:spPr>
          <a:xfrm>
            <a:off x="3301165" y="1867343"/>
            <a:ext cx="1873290" cy="2121570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E5CDBE51-AEF6-46C7-91DD-707A644A3A42}"/>
              </a:ext>
            </a:extLst>
          </p:cNvPr>
          <p:cNvGrpSpPr/>
          <p:nvPr/>
        </p:nvGrpSpPr>
        <p:grpSpPr>
          <a:xfrm>
            <a:off x="3726370" y="2138750"/>
            <a:ext cx="1022879" cy="467421"/>
            <a:chOff x="933450" y="4475515"/>
            <a:chExt cx="4706811" cy="1752669"/>
          </a:xfrm>
        </p:grpSpPr>
        <p:sp>
          <p:nvSpPr>
            <p:cNvPr id="302" name="정육면체 301">
              <a:extLst>
                <a:ext uri="{FF2B5EF4-FFF2-40B4-BE49-F238E27FC236}">
                  <a16:creationId xmlns:a16="http://schemas.microsoft.com/office/drawing/2014/main" id="{AF07A014-D300-4218-B4FA-8B89DEFBD0D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9EDEF09D-8529-4855-84BB-4093D72D8BFB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4" name="정육면체 303">
              <a:extLst>
                <a:ext uri="{FF2B5EF4-FFF2-40B4-BE49-F238E27FC236}">
                  <a16:creationId xmlns:a16="http://schemas.microsoft.com/office/drawing/2014/main" id="{E325F88C-7AA6-424D-8AEF-035913A98257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5" name="정육면체 304">
              <a:extLst>
                <a:ext uri="{FF2B5EF4-FFF2-40B4-BE49-F238E27FC236}">
                  <a16:creationId xmlns:a16="http://schemas.microsoft.com/office/drawing/2014/main" id="{274E6D40-43AB-4CF0-B482-C7EA0013879E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6" name="정육면체 305">
              <a:extLst>
                <a:ext uri="{FF2B5EF4-FFF2-40B4-BE49-F238E27FC236}">
                  <a16:creationId xmlns:a16="http://schemas.microsoft.com/office/drawing/2014/main" id="{C21CF0F4-C38F-4C6D-AE49-541428DA59C0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정육면체 306">
              <a:extLst>
                <a:ext uri="{FF2B5EF4-FFF2-40B4-BE49-F238E27FC236}">
                  <a16:creationId xmlns:a16="http://schemas.microsoft.com/office/drawing/2014/main" id="{40AC3CEA-6004-4402-9F1E-33A896860A2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정육면체 307">
              <a:extLst>
                <a:ext uri="{FF2B5EF4-FFF2-40B4-BE49-F238E27FC236}">
                  <a16:creationId xmlns:a16="http://schemas.microsoft.com/office/drawing/2014/main" id="{D72CD533-7BFB-4220-9282-4A1881BC0684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9" name="정육면체 308">
              <a:extLst>
                <a:ext uri="{FF2B5EF4-FFF2-40B4-BE49-F238E27FC236}">
                  <a16:creationId xmlns:a16="http://schemas.microsoft.com/office/drawing/2014/main" id="{D91F71E2-418F-4622-99C6-BB156F21EF8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0" name="정육면체 309">
              <a:extLst>
                <a:ext uri="{FF2B5EF4-FFF2-40B4-BE49-F238E27FC236}">
                  <a16:creationId xmlns:a16="http://schemas.microsoft.com/office/drawing/2014/main" id="{F4218FEE-C667-4BF9-9CFC-6DDCBB58F1DB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6" name="화살표: 오른쪽 325">
            <a:extLst>
              <a:ext uri="{FF2B5EF4-FFF2-40B4-BE49-F238E27FC236}">
                <a16:creationId xmlns:a16="http://schemas.microsoft.com/office/drawing/2014/main" id="{BAB1DD6B-02DC-4029-8168-895C49903C4D}"/>
              </a:ext>
            </a:extLst>
          </p:cNvPr>
          <p:cNvSpPr/>
          <p:nvPr/>
        </p:nvSpPr>
        <p:spPr>
          <a:xfrm>
            <a:off x="2089883" y="2710545"/>
            <a:ext cx="212854" cy="1482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2D22D9F-08D1-4EBF-BCD9-C1444A93A52C}"/>
              </a:ext>
            </a:extLst>
          </p:cNvPr>
          <p:cNvSpPr txBox="1"/>
          <p:nvPr/>
        </p:nvSpPr>
        <p:spPr>
          <a:xfrm>
            <a:off x="3417389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709DF8F-34FC-4C1C-934D-94AAD0B6CD02}"/>
              </a:ext>
            </a:extLst>
          </p:cNvPr>
          <p:cNvSpPr txBox="1"/>
          <p:nvPr/>
        </p:nvSpPr>
        <p:spPr>
          <a:xfrm>
            <a:off x="4304424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29" name="화살표: 오른쪽 328">
            <a:extLst>
              <a:ext uri="{FF2B5EF4-FFF2-40B4-BE49-F238E27FC236}">
                <a16:creationId xmlns:a16="http://schemas.microsoft.com/office/drawing/2014/main" id="{56D9E722-2E04-400A-9136-4BB8F5BCF89B}"/>
              </a:ext>
            </a:extLst>
          </p:cNvPr>
          <p:cNvSpPr/>
          <p:nvPr/>
        </p:nvSpPr>
        <p:spPr>
          <a:xfrm>
            <a:off x="4141032" y="2710545"/>
            <a:ext cx="212854" cy="148231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화살표: 오각형 329">
            <a:extLst>
              <a:ext uri="{FF2B5EF4-FFF2-40B4-BE49-F238E27FC236}">
                <a16:creationId xmlns:a16="http://schemas.microsoft.com/office/drawing/2014/main" id="{EF65DB2F-D25D-4C3D-95D4-BD95F84B79AE}"/>
              </a:ext>
            </a:extLst>
          </p:cNvPr>
          <p:cNvSpPr/>
          <p:nvPr/>
        </p:nvSpPr>
        <p:spPr>
          <a:xfrm>
            <a:off x="5343021" y="1568312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2AD9094-182E-48E0-840E-81467B41EFB0}"/>
              </a:ext>
            </a:extLst>
          </p:cNvPr>
          <p:cNvSpPr/>
          <p:nvPr/>
        </p:nvSpPr>
        <p:spPr>
          <a:xfrm>
            <a:off x="5354396" y="1903470"/>
            <a:ext cx="1873291" cy="207902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948ACDFC-6A28-4ED5-822E-573646A3EF2D}"/>
              </a:ext>
            </a:extLst>
          </p:cNvPr>
          <p:cNvGrpSpPr/>
          <p:nvPr/>
        </p:nvGrpSpPr>
        <p:grpSpPr>
          <a:xfrm>
            <a:off x="5782140" y="2165792"/>
            <a:ext cx="1017801" cy="369750"/>
            <a:chOff x="933450" y="4411482"/>
            <a:chExt cx="4706811" cy="1388338"/>
          </a:xfrm>
        </p:grpSpPr>
        <p:sp>
          <p:nvSpPr>
            <p:cNvPr id="333" name="정육면체 332">
              <a:extLst>
                <a:ext uri="{FF2B5EF4-FFF2-40B4-BE49-F238E27FC236}">
                  <a16:creationId xmlns:a16="http://schemas.microsoft.com/office/drawing/2014/main" id="{877FA5F1-7919-4A35-AD86-DA5FF854A49E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4" name="정육면체 333">
              <a:extLst>
                <a:ext uri="{FF2B5EF4-FFF2-40B4-BE49-F238E27FC236}">
                  <a16:creationId xmlns:a16="http://schemas.microsoft.com/office/drawing/2014/main" id="{C4035AFF-6823-444B-B639-F278C77B383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54F773DC-FB3C-4451-B402-83669AC8E116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0" name="정육면체 339">
              <a:extLst>
                <a:ext uri="{FF2B5EF4-FFF2-40B4-BE49-F238E27FC236}">
                  <a16:creationId xmlns:a16="http://schemas.microsoft.com/office/drawing/2014/main" id="{A136F111-3BCB-40C3-9714-ED28C047399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1" name="정육면체 340">
              <a:extLst>
                <a:ext uri="{FF2B5EF4-FFF2-40B4-BE49-F238E27FC236}">
                  <a16:creationId xmlns:a16="http://schemas.microsoft.com/office/drawing/2014/main" id="{AC25DB9F-3919-4695-B2C7-32BDB29450B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2" name="정육면체 341">
              <a:extLst>
                <a:ext uri="{FF2B5EF4-FFF2-40B4-BE49-F238E27FC236}">
                  <a16:creationId xmlns:a16="http://schemas.microsoft.com/office/drawing/2014/main" id="{2E927B23-0465-489B-A77A-DFB8A65A02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3" name="정육면체 342">
              <a:extLst>
                <a:ext uri="{FF2B5EF4-FFF2-40B4-BE49-F238E27FC236}">
                  <a16:creationId xmlns:a16="http://schemas.microsoft.com/office/drawing/2014/main" id="{46A74ADE-3E69-4339-B6E2-F9B7843DD3EA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4" name="정육면체 343">
              <a:extLst>
                <a:ext uri="{FF2B5EF4-FFF2-40B4-BE49-F238E27FC236}">
                  <a16:creationId xmlns:a16="http://schemas.microsoft.com/office/drawing/2014/main" id="{6768DF00-C63C-4AEA-9121-A712D92D50F4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5" name="정육면체 344">
              <a:extLst>
                <a:ext uri="{FF2B5EF4-FFF2-40B4-BE49-F238E27FC236}">
                  <a16:creationId xmlns:a16="http://schemas.microsoft.com/office/drawing/2014/main" id="{6FE466C9-5CA7-480A-8849-56C62B1C8C7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6" name="정육면체 345">
              <a:extLst>
                <a:ext uri="{FF2B5EF4-FFF2-40B4-BE49-F238E27FC236}">
                  <a16:creationId xmlns:a16="http://schemas.microsoft.com/office/drawing/2014/main" id="{584E9F57-938C-4F31-8138-32E510989E34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7" name="정육면체 376">
              <a:extLst>
                <a:ext uri="{FF2B5EF4-FFF2-40B4-BE49-F238E27FC236}">
                  <a16:creationId xmlns:a16="http://schemas.microsoft.com/office/drawing/2014/main" id="{0712D41D-1BED-4787-A3BD-C02771F19D8D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8" name="정육면체 377">
              <a:extLst>
                <a:ext uri="{FF2B5EF4-FFF2-40B4-BE49-F238E27FC236}">
                  <a16:creationId xmlns:a16="http://schemas.microsoft.com/office/drawing/2014/main" id="{9950A8A9-9A85-4245-B3B7-F43A94E53272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CF5729A1-4703-4B2B-A368-D58A37C75001}"/>
              </a:ext>
            </a:extLst>
          </p:cNvPr>
          <p:cNvSpPr txBox="1"/>
          <p:nvPr/>
        </p:nvSpPr>
        <p:spPr>
          <a:xfrm>
            <a:off x="5478621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2686BFB-AE2F-4C56-A74C-9FA1E06B5EF8}"/>
              </a:ext>
            </a:extLst>
          </p:cNvPr>
          <p:cNvSpPr txBox="1"/>
          <p:nvPr/>
        </p:nvSpPr>
        <p:spPr>
          <a:xfrm>
            <a:off x="6365656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438" name="화살표: 오른쪽 437">
            <a:extLst>
              <a:ext uri="{FF2B5EF4-FFF2-40B4-BE49-F238E27FC236}">
                <a16:creationId xmlns:a16="http://schemas.microsoft.com/office/drawing/2014/main" id="{7F1F7E02-6CF0-4495-B1AD-47BF6301180A}"/>
              </a:ext>
            </a:extLst>
          </p:cNvPr>
          <p:cNvSpPr/>
          <p:nvPr/>
        </p:nvSpPr>
        <p:spPr>
          <a:xfrm>
            <a:off x="6202264" y="2722062"/>
            <a:ext cx="212854" cy="148231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9" name="화살표: 오각형 438">
            <a:extLst>
              <a:ext uri="{FF2B5EF4-FFF2-40B4-BE49-F238E27FC236}">
                <a16:creationId xmlns:a16="http://schemas.microsoft.com/office/drawing/2014/main" id="{2787C483-9AC2-4BDF-B615-597EBA3B4769}"/>
              </a:ext>
            </a:extLst>
          </p:cNvPr>
          <p:cNvSpPr/>
          <p:nvPr/>
        </p:nvSpPr>
        <p:spPr>
          <a:xfrm>
            <a:off x="7381801" y="1576938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2C9007AA-7F46-42C6-B5F1-09C5F39FECD9}"/>
              </a:ext>
            </a:extLst>
          </p:cNvPr>
          <p:cNvSpPr/>
          <p:nvPr/>
        </p:nvSpPr>
        <p:spPr>
          <a:xfrm>
            <a:off x="7390428" y="1903470"/>
            <a:ext cx="1878576" cy="2085443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00A74CF8-D469-41E5-8E34-60794B712662}"/>
              </a:ext>
            </a:extLst>
          </p:cNvPr>
          <p:cNvGrpSpPr/>
          <p:nvPr/>
        </p:nvGrpSpPr>
        <p:grpSpPr>
          <a:xfrm>
            <a:off x="7858103" y="2160849"/>
            <a:ext cx="949871" cy="419451"/>
            <a:chOff x="933450" y="4283559"/>
            <a:chExt cx="4706811" cy="1516261"/>
          </a:xfrm>
        </p:grpSpPr>
        <p:sp>
          <p:nvSpPr>
            <p:cNvPr id="442" name="정육면체 441">
              <a:extLst>
                <a:ext uri="{FF2B5EF4-FFF2-40B4-BE49-F238E27FC236}">
                  <a16:creationId xmlns:a16="http://schemas.microsoft.com/office/drawing/2014/main" id="{7B6FAAB6-4A91-4DC7-B7D6-3A5E169146E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3" name="정육면체 442">
              <a:extLst>
                <a:ext uri="{FF2B5EF4-FFF2-40B4-BE49-F238E27FC236}">
                  <a16:creationId xmlns:a16="http://schemas.microsoft.com/office/drawing/2014/main" id="{45A8A8D8-6FF0-4DA3-832B-E4B9DFC842F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4" name="정육면체 443">
              <a:extLst>
                <a:ext uri="{FF2B5EF4-FFF2-40B4-BE49-F238E27FC236}">
                  <a16:creationId xmlns:a16="http://schemas.microsoft.com/office/drawing/2014/main" id="{931DA439-04A7-4738-AF3E-4A12F84F2819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5" name="정육면체 444">
              <a:extLst>
                <a:ext uri="{FF2B5EF4-FFF2-40B4-BE49-F238E27FC236}">
                  <a16:creationId xmlns:a16="http://schemas.microsoft.com/office/drawing/2014/main" id="{AB526C2B-7291-42EE-9131-212341F06FD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6" name="정육면체 445">
              <a:extLst>
                <a:ext uri="{FF2B5EF4-FFF2-40B4-BE49-F238E27FC236}">
                  <a16:creationId xmlns:a16="http://schemas.microsoft.com/office/drawing/2014/main" id="{981EB9B1-6BBC-4ACA-87CA-47838E759B4F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7" name="정육면체 446">
              <a:extLst>
                <a:ext uri="{FF2B5EF4-FFF2-40B4-BE49-F238E27FC236}">
                  <a16:creationId xmlns:a16="http://schemas.microsoft.com/office/drawing/2014/main" id="{8B72C4B0-7F2E-4128-A13A-C0B151C67B4C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8" name="정육면체 447">
              <a:extLst>
                <a:ext uri="{FF2B5EF4-FFF2-40B4-BE49-F238E27FC236}">
                  <a16:creationId xmlns:a16="http://schemas.microsoft.com/office/drawing/2014/main" id="{7A13A481-A153-4C30-8656-3C160764ECB7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9" name="정육면체 448">
              <a:extLst>
                <a:ext uri="{FF2B5EF4-FFF2-40B4-BE49-F238E27FC236}">
                  <a16:creationId xmlns:a16="http://schemas.microsoft.com/office/drawing/2014/main" id="{82EE880D-2AF8-49BB-A851-8393C480BAC6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0" name="정육면체 449">
              <a:extLst>
                <a:ext uri="{FF2B5EF4-FFF2-40B4-BE49-F238E27FC236}">
                  <a16:creationId xmlns:a16="http://schemas.microsoft.com/office/drawing/2014/main" id="{2AC72ADF-11E2-4204-8066-ABFE7C4F33B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1" name="정육면체 450">
              <a:extLst>
                <a:ext uri="{FF2B5EF4-FFF2-40B4-BE49-F238E27FC236}">
                  <a16:creationId xmlns:a16="http://schemas.microsoft.com/office/drawing/2014/main" id="{320CEEDD-9068-4920-B022-288246CB16ED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2" name="정육면체 451">
              <a:extLst>
                <a:ext uri="{FF2B5EF4-FFF2-40B4-BE49-F238E27FC236}">
                  <a16:creationId xmlns:a16="http://schemas.microsoft.com/office/drawing/2014/main" id="{E2915635-6B64-4BD7-82C5-2ABCC9BBA3B2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3" name="정육면체 452">
              <a:extLst>
                <a:ext uri="{FF2B5EF4-FFF2-40B4-BE49-F238E27FC236}">
                  <a16:creationId xmlns:a16="http://schemas.microsoft.com/office/drawing/2014/main" id="{6CE6765A-777B-4D7A-A36F-324CCEF868F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4" name="정육면체 453">
              <a:extLst>
                <a:ext uri="{FF2B5EF4-FFF2-40B4-BE49-F238E27FC236}">
                  <a16:creationId xmlns:a16="http://schemas.microsoft.com/office/drawing/2014/main" id="{28481C5A-6247-465D-864C-042B83AB8FEE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64DD8975-01ED-4BB4-9613-A00038390142}"/>
              </a:ext>
            </a:extLst>
          </p:cNvPr>
          <p:cNvSpPr txBox="1"/>
          <p:nvPr/>
        </p:nvSpPr>
        <p:spPr>
          <a:xfrm>
            <a:off x="7906395" y="2616149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608" name="화살표: 오각형 607">
            <a:extLst>
              <a:ext uri="{FF2B5EF4-FFF2-40B4-BE49-F238E27FC236}">
                <a16:creationId xmlns:a16="http://schemas.microsoft.com/office/drawing/2014/main" id="{03F9EBF2-26A8-47B2-976B-D1FAC1037C60}"/>
              </a:ext>
            </a:extLst>
          </p:cNvPr>
          <p:cNvSpPr/>
          <p:nvPr/>
        </p:nvSpPr>
        <p:spPr>
          <a:xfrm>
            <a:off x="1240654" y="4251066"/>
            <a:ext cx="1319331" cy="317906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049BB026-AD2F-4F1E-ADF9-48A288422DE8}"/>
              </a:ext>
            </a:extLst>
          </p:cNvPr>
          <p:cNvSpPr/>
          <p:nvPr/>
        </p:nvSpPr>
        <p:spPr>
          <a:xfrm>
            <a:off x="1251906" y="4562103"/>
            <a:ext cx="8017097" cy="2120398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0" name="Group 12">
            <a:extLst>
              <a:ext uri="{FF2B5EF4-FFF2-40B4-BE49-F238E27FC236}">
                <a16:creationId xmlns:a16="http://schemas.microsoft.com/office/drawing/2014/main" id="{DB5C0C5D-2CC6-4CA6-9B4C-FD6E760B4DEC}"/>
              </a:ext>
            </a:extLst>
          </p:cNvPr>
          <p:cNvGrpSpPr/>
          <p:nvPr/>
        </p:nvGrpSpPr>
        <p:grpSpPr>
          <a:xfrm>
            <a:off x="2254027" y="4750977"/>
            <a:ext cx="1017802" cy="429461"/>
            <a:chOff x="2939" y="2347"/>
            <a:chExt cx="1386" cy="754"/>
          </a:xfrm>
        </p:grpSpPr>
        <p:sp>
          <p:nvSpPr>
            <p:cNvPr id="611" name="AutoShape 13">
              <a:extLst>
                <a:ext uri="{FF2B5EF4-FFF2-40B4-BE49-F238E27FC236}">
                  <a16:creationId xmlns:a16="http://schemas.microsoft.com/office/drawing/2014/main" id="{F3245AD1-E6B4-4232-BF89-B5B891A6D1A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2" name="AutoShape 14" descr="10%">
              <a:extLst>
                <a:ext uri="{FF2B5EF4-FFF2-40B4-BE49-F238E27FC236}">
                  <a16:creationId xmlns:a16="http://schemas.microsoft.com/office/drawing/2014/main" id="{FD069032-4158-44BD-B047-C87F27F4BC8C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3" name="AutoShape 15">
              <a:extLst>
                <a:ext uri="{FF2B5EF4-FFF2-40B4-BE49-F238E27FC236}">
                  <a16:creationId xmlns:a16="http://schemas.microsoft.com/office/drawing/2014/main" id="{5F2B2A0F-AEBD-4E9B-83A8-E977C7449CA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4" name="AutoShape 16">
              <a:extLst>
                <a:ext uri="{FF2B5EF4-FFF2-40B4-BE49-F238E27FC236}">
                  <a16:creationId xmlns:a16="http://schemas.microsoft.com/office/drawing/2014/main" id="{3EBE47D6-E46A-482D-B2C9-8B863B88FB2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5" name="AutoShape 17">
              <a:extLst>
                <a:ext uri="{FF2B5EF4-FFF2-40B4-BE49-F238E27FC236}">
                  <a16:creationId xmlns:a16="http://schemas.microsoft.com/office/drawing/2014/main" id="{CCC9161D-C3A3-4C57-AEDA-0099BF25AF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6" name="AutoShape 18">
              <a:extLst>
                <a:ext uri="{FF2B5EF4-FFF2-40B4-BE49-F238E27FC236}">
                  <a16:creationId xmlns:a16="http://schemas.microsoft.com/office/drawing/2014/main" id="{2C8B299A-60F5-4714-A207-EFDC49C6AE49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17" name="Group 19">
              <a:extLst>
                <a:ext uri="{FF2B5EF4-FFF2-40B4-BE49-F238E27FC236}">
                  <a16:creationId xmlns:a16="http://schemas.microsoft.com/office/drawing/2014/main" id="{4710901F-40AB-4401-B53E-B0F29073A7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34" name="AutoShape 20">
                <a:extLst>
                  <a:ext uri="{FF2B5EF4-FFF2-40B4-BE49-F238E27FC236}">
                    <a16:creationId xmlns:a16="http://schemas.microsoft.com/office/drawing/2014/main" id="{6C7F65C7-9095-4378-BD5E-151ACDFAAC1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5" name="AutoShape 21">
                <a:extLst>
                  <a:ext uri="{FF2B5EF4-FFF2-40B4-BE49-F238E27FC236}">
                    <a16:creationId xmlns:a16="http://schemas.microsoft.com/office/drawing/2014/main" id="{BDE31F87-2C48-48A2-A1FD-18917347673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8" name="Group 22">
              <a:extLst>
                <a:ext uri="{FF2B5EF4-FFF2-40B4-BE49-F238E27FC236}">
                  <a16:creationId xmlns:a16="http://schemas.microsoft.com/office/drawing/2014/main" id="{4090957C-40DB-40E5-9AA0-9A60E12A29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32" name="AutoShape 23">
                <a:extLst>
                  <a:ext uri="{FF2B5EF4-FFF2-40B4-BE49-F238E27FC236}">
                    <a16:creationId xmlns:a16="http://schemas.microsoft.com/office/drawing/2014/main" id="{2FE65D63-2DDC-4293-BBE3-82E6CE19B81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3" name="AutoShape 24">
                <a:extLst>
                  <a:ext uri="{FF2B5EF4-FFF2-40B4-BE49-F238E27FC236}">
                    <a16:creationId xmlns:a16="http://schemas.microsoft.com/office/drawing/2014/main" id="{48B5D9AC-6CD8-4878-A595-5A352F549E2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9" name="Group 25">
              <a:extLst>
                <a:ext uri="{FF2B5EF4-FFF2-40B4-BE49-F238E27FC236}">
                  <a16:creationId xmlns:a16="http://schemas.microsoft.com/office/drawing/2014/main" id="{071F42F5-5F3D-4105-A9A3-9E142DCDA2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30" name="AutoShape 26">
                <a:extLst>
                  <a:ext uri="{FF2B5EF4-FFF2-40B4-BE49-F238E27FC236}">
                    <a16:creationId xmlns:a16="http://schemas.microsoft.com/office/drawing/2014/main" id="{421EF77B-C050-43B3-8891-4413780A7A8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1" name="AutoShape 27">
                <a:extLst>
                  <a:ext uri="{FF2B5EF4-FFF2-40B4-BE49-F238E27FC236}">
                    <a16:creationId xmlns:a16="http://schemas.microsoft.com/office/drawing/2014/main" id="{DEDD22D5-2929-4CEA-A973-E76652391AB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0" name="Group 28">
              <a:extLst>
                <a:ext uri="{FF2B5EF4-FFF2-40B4-BE49-F238E27FC236}">
                  <a16:creationId xmlns:a16="http://schemas.microsoft.com/office/drawing/2014/main" id="{084F6741-84E5-4477-9976-4657CF221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28" name="AutoShape 29">
                <a:extLst>
                  <a:ext uri="{FF2B5EF4-FFF2-40B4-BE49-F238E27FC236}">
                    <a16:creationId xmlns:a16="http://schemas.microsoft.com/office/drawing/2014/main" id="{C76D3257-ACE7-4CB4-9A34-4C3C56CB048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9" name="AutoShape 30">
                <a:extLst>
                  <a:ext uri="{FF2B5EF4-FFF2-40B4-BE49-F238E27FC236}">
                    <a16:creationId xmlns:a16="http://schemas.microsoft.com/office/drawing/2014/main" id="{F9F5EDD3-4C4D-429D-9C1E-92E21230DE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1" name="Group 45">
              <a:extLst>
                <a:ext uri="{FF2B5EF4-FFF2-40B4-BE49-F238E27FC236}">
                  <a16:creationId xmlns:a16="http://schemas.microsoft.com/office/drawing/2014/main" id="{5E5FD606-1AC9-4456-AF17-9FB78576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22" name="Group 46">
                <a:extLst>
                  <a:ext uri="{FF2B5EF4-FFF2-40B4-BE49-F238E27FC236}">
                    <a16:creationId xmlns:a16="http://schemas.microsoft.com/office/drawing/2014/main" id="{30FC1BF4-6BD1-447E-9CFA-B33EA59A81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24" name="Freeform 47">
                  <a:extLst>
                    <a:ext uri="{FF2B5EF4-FFF2-40B4-BE49-F238E27FC236}">
                      <a16:creationId xmlns:a16="http://schemas.microsoft.com/office/drawing/2014/main" id="{E36C5987-4E24-486F-A266-2CF1770498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5" name="Freeform 48">
                  <a:extLst>
                    <a:ext uri="{FF2B5EF4-FFF2-40B4-BE49-F238E27FC236}">
                      <a16:creationId xmlns:a16="http://schemas.microsoft.com/office/drawing/2014/main" id="{46980750-1470-4099-A21E-EB63EE99AE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6" name="Freeform 49">
                  <a:extLst>
                    <a:ext uri="{FF2B5EF4-FFF2-40B4-BE49-F238E27FC236}">
                      <a16:creationId xmlns:a16="http://schemas.microsoft.com/office/drawing/2014/main" id="{A00E4E7C-A015-4C27-833C-530DACDD29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7" name="Freeform 50">
                  <a:extLst>
                    <a:ext uri="{FF2B5EF4-FFF2-40B4-BE49-F238E27FC236}">
                      <a16:creationId xmlns:a16="http://schemas.microsoft.com/office/drawing/2014/main" id="{2C95EF14-FCB7-4B59-ABC6-B36BB328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23" name="Freeform 51">
                <a:extLst>
                  <a:ext uri="{FF2B5EF4-FFF2-40B4-BE49-F238E27FC236}">
                    <a16:creationId xmlns:a16="http://schemas.microsoft.com/office/drawing/2014/main" id="{1DAE345D-3D82-4E0F-B018-3063421D8B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35768DDA-4B0C-4302-958D-A011215C6D7B}"/>
              </a:ext>
            </a:extLst>
          </p:cNvPr>
          <p:cNvSpPr txBox="1"/>
          <p:nvPr/>
        </p:nvSpPr>
        <p:spPr>
          <a:xfrm>
            <a:off x="1918467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B87EE38E-73E9-4C74-A4EB-F8DC4F3BD49D}"/>
              </a:ext>
            </a:extLst>
          </p:cNvPr>
          <p:cNvSpPr txBox="1"/>
          <p:nvPr/>
        </p:nvSpPr>
        <p:spPr>
          <a:xfrm>
            <a:off x="2877619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639" name="화살표: 오른쪽 638">
            <a:extLst>
              <a:ext uri="{FF2B5EF4-FFF2-40B4-BE49-F238E27FC236}">
                <a16:creationId xmlns:a16="http://schemas.microsoft.com/office/drawing/2014/main" id="{C9966E10-E4C5-4C54-89E1-31038121AC41}"/>
              </a:ext>
            </a:extLst>
          </p:cNvPr>
          <p:cNvSpPr/>
          <p:nvPr/>
        </p:nvSpPr>
        <p:spPr>
          <a:xfrm>
            <a:off x="2740691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0" name="Group 12">
            <a:extLst>
              <a:ext uri="{FF2B5EF4-FFF2-40B4-BE49-F238E27FC236}">
                <a16:creationId xmlns:a16="http://schemas.microsoft.com/office/drawing/2014/main" id="{31DF75F2-6A7F-49E8-A423-82FF72816CE7}"/>
              </a:ext>
            </a:extLst>
          </p:cNvPr>
          <p:cNvGrpSpPr/>
          <p:nvPr/>
        </p:nvGrpSpPr>
        <p:grpSpPr>
          <a:xfrm>
            <a:off x="4682098" y="4757432"/>
            <a:ext cx="1017802" cy="442204"/>
            <a:chOff x="2939" y="2347"/>
            <a:chExt cx="1386" cy="754"/>
          </a:xfrm>
        </p:grpSpPr>
        <p:sp>
          <p:nvSpPr>
            <p:cNvPr id="641" name="AutoShape 13">
              <a:extLst>
                <a:ext uri="{FF2B5EF4-FFF2-40B4-BE49-F238E27FC236}">
                  <a16:creationId xmlns:a16="http://schemas.microsoft.com/office/drawing/2014/main" id="{5F0CB3BD-71C1-44BC-97BF-0F1AB089C6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2" name="AutoShape 14" descr="10%">
              <a:extLst>
                <a:ext uri="{FF2B5EF4-FFF2-40B4-BE49-F238E27FC236}">
                  <a16:creationId xmlns:a16="http://schemas.microsoft.com/office/drawing/2014/main" id="{F233328A-A605-4A53-AF80-E798AFA8504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3" name="AutoShape 15">
              <a:extLst>
                <a:ext uri="{FF2B5EF4-FFF2-40B4-BE49-F238E27FC236}">
                  <a16:creationId xmlns:a16="http://schemas.microsoft.com/office/drawing/2014/main" id="{4D1995F4-6711-4CC8-8A2C-3BA5BCF9784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4" name="AutoShape 16">
              <a:extLst>
                <a:ext uri="{FF2B5EF4-FFF2-40B4-BE49-F238E27FC236}">
                  <a16:creationId xmlns:a16="http://schemas.microsoft.com/office/drawing/2014/main" id="{7F100D15-B8A1-4361-814D-99BF333162E3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5" name="AutoShape 17">
              <a:extLst>
                <a:ext uri="{FF2B5EF4-FFF2-40B4-BE49-F238E27FC236}">
                  <a16:creationId xmlns:a16="http://schemas.microsoft.com/office/drawing/2014/main" id="{04E9EB37-424B-4CF2-86F5-B163BB7A56F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6" name="AutoShape 18">
              <a:extLst>
                <a:ext uri="{FF2B5EF4-FFF2-40B4-BE49-F238E27FC236}">
                  <a16:creationId xmlns:a16="http://schemas.microsoft.com/office/drawing/2014/main" id="{5DFB88AB-E5C1-471D-9300-A5E2A18DB16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47" name="Group 19">
              <a:extLst>
                <a:ext uri="{FF2B5EF4-FFF2-40B4-BE49-F238E27FC236}">
                  <a16:creationId xmlns:a16="http://schemas.microsoft.com/office/drawing/2014/main" id="{58B14F3D-EEEB-439F-B029-823F2B246D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71" name="AutoShape 20">
                <a:extLst>
                  <a:ext uri="{FF2B5EF4-FFF2-40B4-BE49-F238E27FC236}">
                    <a16:creationId xmlns:a16="http://schemas.microsoft.com/office/drawing/2014/main" id="{0D6EEE3B-3B95-44E9-9A8E-3EB6D78C52A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2" name="AutoShape 21">
                <a:extLst>
                  <a:ext uri="{FF2B5EF4-FFF2-40B4-BE49-F238E27FC236}">
                    <a16:creationId xmlns:a16="http://schemas.microsoft.com/office/drawing/2014/main" id="{FC5DE4A0-AF5B-40AA-8EE3-911C3DE548B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8" name="Group 22">
              <a:extLst>
                <a:ext uri="{FF2B5EF4-FFF2-40B4-BE49-F238E27FC236}">
                  <a16:creationId xmlns:a16="http://schemas.microsoft.com/office/drawing/2014/main" id="{B0E94862-6625-4560-993C-517B91D161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69" name="AutoShape 23">
                <a:extLst>
                  <a:ext uri="{FF2B5EF4-FFF2-40B4-BE49-F238E27FC236}">
                    <a16:creationId xmlns:a16="http://schemas.microsoft.com/office/drawing/2014/main" id="{FFD2981E-E18F-4ABD-B1FF-0FEA8A9510E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0" name="AutoShape 24">
                <a:extLst>
                  <a:ext uri="{FF2B5EF4-FFF2-40B4-BE49-F238E27FC236}">
                    <a16:creationId xmlns:a16="http://schemas.microsoft.com/office/drawing/2014/main" id="{CD5DA9E7-999A-423F-AFE0-AA8A28A43D4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9" name="Group 25">
              <a:extLst>
                <a:ext uri="{FF2B5EF4-FFF2-40B4-BE49-F238E27FC236}">
                  <a16:creationId xmlns:a16="http://schemas.microsoft.com/office/drawing/2014/main" id="{91A0A354-4D0A-4A2F-A162-4B95B8FF54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67" name="AutoShape 26">
                <a:extLst>
                  <a:ext uri="{FF2B5EF4-FFF2-40B4-BE49-F238E27FC236}">
                    <a16:creationId xmlns:a16="http://schemas.microsoft.com/office/drawing/2014/main" id="{D861CBB1-2D85-47B6-BA4C-AD8E6C54FF13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8" name="AutoShape 27">
                <a:extLst>
                  <a:ext uri="{FF2B5EF4-FFF2-40B4-BE49-F238E27FC236}">
                    <a16:creationId xmlns:a16="http://schemas.microsoft.com/office/drawing/2014/main" id="{61D78474-307B-4E95-8A0E-85577E5E59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0" name="Group 28">
              <a:extLst>
                <a:ext uri="{FF2B5EF4-FFF2-40B4-BE49-F238E27FC236}">
                  <a16:creationId xmlns:a16="http://schemas.microsoft.com/office/drawing/2014/main" id="{D13A7744-0742-4679-8E16-9214ACC0CF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65" name="AutoShape 29">
                <a:extLst>
                  <a:ext uri="{FF2B5EF4-FFF2-40B4-BE49-F238E27FC236}">
                    <a16:creationId xmlns:a16="http://schemas.microsoft.com/office/drawing/2014/main" id="{6A6DE279-F099-4D7E-801E-609072A3408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6" name="AutoShape 30">
                <a:extLst>
                  <a:ext uri="{FF2B5EF4-FFF2-40B4-BE49-F238E27FC236}">
                    <a16:creationId xmlns:a16="http://schemas.microsoft.com/office/drawing/2014/main" id="{C97B66BC-2960-4B80-90DE-7C73C57E4B7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1" name="Group 38">
              <a:extLst>
                <a:ext uri="{FF2B5EF4-FFF2-40B4-BE49-F238E27FC236}">
                  <a16:creationId xmlns:a16="http://schemas.microsoft.com/office/drawing/2014/main" id="{EC8EBB39-4BB5-491A-8F80-A18354378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659" name="Group 39">
                <a:extLst>
                  <a:ext uri="{FF2B5EF4-FFF2-40B4-BE49-F238E27FC236}">
                    <a16:creationId xmlns:a16="http://schemas.microsoft.com/office/drawing/2014/main" id="{B8A04106-E5E7-4CF4-B2E6-899FB8189D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61" name="Freeform 40">
                  <a:extLst>
                    <a:ext uri="{FF2B5EF4-FFF2-40B4-BE49-F238E27FC236}">
                      <a16:creationId xmlns:a16="http://schemas.microsoft.com/office/drawing/2014/main" id="{7861ADBB-EA17-4F65-94AC-C9F71BA1A4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2" name="Freeform 41">
                  <a:extLst>
                    <a:ext uri="{FF2B5EF4-FFF2-40B4-BE49-F238E27FC236}">
                      <a16:creationId xmlns:a16="http://schemas.microsoft.com/office/drawing/2014/main" id="{7D608850-7CDF-4F05-A82F-0018EF63AA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3" name="Freeform 42">
                  <a:extLst>
                    <a:ext uri="{FF2B5EF4-FFF2-40B4-BE49-F238E27FC236}">
                      <a16:creationId xmlns:a16="http://schemas.microsoft.com/office/drawing/2014/main" id="{ABBBF92B-498A-4A50-8C64-CD99E7D8E6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4" name="Freeform 43">
                  <a:extLst>
                    <a:ext uri="{FF2B5EF4-FFF2-40B4-BE49-F238E27FC236}">
                      <a16:creationId xmlns:a16="http://schemas.microsoft.com/office/drawing/2014/main" id="{6D160EC1-1698-4710-802D-63ED013BF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60" name="Freeform 44">
                <a:extLst>
                  <a:ext uri="{FF2B5EF4-FFF2-40B4-BE49-F238E27FC236}">
                    <a16:creationId xmlns:a16="http://schemas.microsoft.com/office/drawing/2014/main" id="{743457C3-ECDF-4699-8A2C-A46A0121D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2" name="Group 45">
              <a:extLst>
                <a:ext uri="{FF2B5EF4-FFF2-40B4-BE49-F238E27FC236}">
                  <a16:creationId xmlns:a16="http://schemas.microsoft.com/office/drawing/2014/main" id="{21CA2C0C-C67E-43CE-9A92-EF3FD804FF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53" name="Group 46">
                <a:extLst>
                  <a:ext uri="{FF2B5EF4-FFF2-40B4-BE49-F238E27FC236}">
                    <a16:creationId xmlns:a16="http://schemas.microsoft.com/office/drawing/2014/main" id="{844944C7-F4C7-493B-A750-19130CB6CD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55" name="Freeform 47">
                  <a:extLst>
                    <a:ext uri="{FF2B5EF4-FFF2-40B4-BE49-F238E27FC236}">
                      <a16:creationId xmlns:a16="http://schemas.microsoft.com/office/drawing/2014/main" id="{99C64B55-F0CC-44C2-8CBD-67A05CAFB3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6" name="Freeform 48">
                  <a:extLst>
                    <a:ext uri="{FF2B5EF4-FFF2-40B4-BE49-F238E27FC236}">
                      <a16:creationId xmlns:a16="http://schemas.microsoft.com/office/drawing/2014/main" id="{3A236F99-C527-4D6B-B213-21E860DE9F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7" name="Freeform 49">
                  <a:extLst>
                    <a:ext uri="{FF2B5EF4-FFF2-40B4-BE49-F238E27FC236}">
                      <a16:creationId xmlns:a16="http://schemas.microsoft.com/office/drawing/2014/main" id="{3A3545D8-B21B-4917-AB07-EB42BEC499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8" name="Freeform 50">
                  <a:extLst>
                    <a:ext uri="{FF2B5EF4-FFF2-40B4-BE49-F238E27FC236}">
                      <a16:creationId xmlns:a16="http://schemas.microsoft.com/office/drawing/2014/main" id="{C2A660CA-CD85-4640-94DA-A398592133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54" name="Freeform 51">
                <a:extLst>
                  <a:ext uri="{FF2B5EF4-FFF2-40B4-BE49-F238E27FC236}">
                    <a16:creationId xmlns:a16="http://schemas.microsoft.com/office/drawing/2014/main" id="{0338EDAA-973F-494D-85D9-42782CAEE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73" name="Group 12">
            <a:extLst>
              <a:ext uri="{FF2B5EF4-FFF2-40B4-BE49-F238E27FC236}">
                <a16:creationId xmlns:a16="http://schemas.microsoft.com/office/drawing/2014/main" id="{3B7BFABB-02AF-465B-89DF-1284582FCB6F}"/>
              </a:ext>
            </a:extLst>
          </p:cNvPr>
          <p:cNvGrpSpPr/>
          <p:nvPr/>
        </p:nvGrpSpPr>
        <p:grpSpPr>
          <a:xfrm>
            <a:off x="7120626" y="4745489"/>
            <a:ext cx="1014165" cy="446362"/>
            <a:chOff x="2939" y="2347"/>
            <a:chExt cx="1386" cy="754"/>
          </a:xfrm>
        </p:grpSpPr>
        <p:sp>
          <p:nvSpPr>
            <p:cNvPr id="674" name="AutoShape 13">
              <a:extLst>
                <a:ext uri="{FF2B5EF4-FFF2-40B4-BE49-F238E27FC236}">
                  <a16:creationId xmlns:a16="http://schemas.microsoft.com/office/drawing/2014/main" id="{71940806-3DEE-46DD-A9E2-7F29381AD4E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5" name="AutoShape 14" descr="10%">
              <a:extLst>
                <a:ext uri="{FF2B5EF4-FFF2-40B4-BE49-F238E27FC236}">
                  <a16:creationId xmlns:a16="http://schemas.microsoft.com/office/drawing/2014/main" id="{CAB79607-C134-4EBC-BB93-165FA1EF6A0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6" name="AutoShape 15">
              <a:extLst>
                <a:ext uri="{FF2B5EF4-FFF2-40B4-BE49-F238E27FC236}">
                  <a16:creationId xmlns:a16="http://schemas.microsoft.com/office/drawing/2014/main" id="{5BBCB014-E1C6-4AE3-A1C6-8C3248FBC1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7" name="AutoShape 16">
              <a:extLst>
                <a:ext uri="{FF2B5EF4-FFF2-40B4-BE49-F238E27FC236}">
                  <a16:creationId xmlns:a16="http://schemas.microsoft.com/office/drawing/2014/main" id="{C10C4BF1-39BA-4F2F-99E7-0196BCF5228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8" name="AutoShape 17">
              <a:extLst>
                <a:ext uri="{FF2B5EF4-FFF2-40B4-BE49-F238E27FC236}">
                  <a16:creationId xmlns:a16="http://schemas.microsoft.com/office/drawing/2014/main" id="{F9432370-E0F4-4363-B74D-448703CE28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9" name="AutoShape 18">
              <a:extLst>
                <a:ext uri="{FF2B5EF4-FFF2-40B4-BE49-F238E27FC236}">
                  <a16:creationId xmlns:a16="http://schemas.microsoft.com/office/drawing/2014/main" id="{7CEC86DB-0169-4C14-95C2-1DF3F5A195A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0" name="Group 19">
              <a:extLst>
                <a:ext uri="{FF2B5EF4-FFF2-40B4-BE49-F238E27FC236}">
                  <a16:creationId xmlns:a16="http://schemas.microsoft.com/office/drawing/2014/main" id="{B721B12A-33E8-449A-A0FF-C4D76ADC08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711" name="AutoShape 20">
                <a:extLst>
                  <a:ext uri="{FF2B5EF4-FFF2-40B4-BE49-F238E27FC236}">
                    <a16:creationId xmlns:a16="http://schemas.microsoft.com/office/drawing/2014/main" id="{4B5E5869-5F1A-4B28-9076-E1B62BB0AF2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2" name="AutoShape 21">
                <a:extLst>
                  <a:ext uri="{FF2B5EF4-FFF2-40B4-BE49-F238E27FC236}">
                    <a16:creationId xmlns:a16="http://schemas.microsoft.com/office/drawing/2014/main" id="{0BFB4A2A-0A36-48A1-B2A7-15C0D7315BA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1" name="Group 22">
              <a:extLst>
                <a:ext uri="{FF2B5EF4-FFF2-40B4-BE49-F238E27FC236}">
                  <a16:creationId xmlns:a16="http://schemas.microsoft.com/office/drawing/2014/main" id="{9375D75D-E1D7-4287-A88D-A9CE2B4C3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709" name="AutoShape 23">
                <a:extLst>
                  <a:ext uri="{FF2B5EF4-FFF2-40B4-BE49-F238E27FC236}">
                    <a16:creationId xmlns:a16="http://schemas.microsoft.com/office/drawing/2014/main" id="{E54F17A4-0796-4C8F-A68F-503C6F99AE8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0" name="AutoShape 24">
                <a:extLst>
                  <a:ext uri="{FF2B5EF4-FFF2-40B4-BE49-F238E27FC236}">
                    <a16:creationId xmlns:a16="http://schemas.microsoft.com/office/drawing/2014/main" id="{411C468F-7471-4DA2-9C64-95595F6982A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2" name="Group 25">
              <a:extLst>
                <a:ext uri="{FF2B5EF4-FFF2-40B4-BE49-F238E27FC236}">
                  <a16:creationId xmlns:a16="http://schemas.microsoft.com/office/drawing/2014/main" id="{53D3081A-E390-45E5-A05F-6E44E01125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707" name="AutoShape 26">
                <a:extLst>
                  <a:ext uri="{FF2B5EF4-FFF2-40B4-BE49-F238E27FC236}">
                    <a16:creationId xmlns:a16="http://schemas.microsoft.com/office/drawing/2014/main" id="{81205A3B-0971-4658-A8D1-31AE0724D11C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8" name="AutoShape 27">
                <a:extLst>
                  <a:ext uri="{FF2B5EF4-FFF2-40B4-BE49-F238E27FC236}">
                    <a16:creationId xmlns:a16="http://schemas.microsoft.com/office/drawing/2014/main" id="{161B88B4-E0C2-45C4-91F9-729CD28D9D3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3" name="Group 28">
              <a:extLst>
                <a:ext uri="{FF2B5EF4-FFF2-40B4-BE49-F238E27FC236}">
                  <a16:creationId xmlns:a16="http://schemas.microsoft.com/office/drawing/2014/main" id="{976203A5-BCB2-48CD-A885-EA6F150AC5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705" name="AutoShape 29">
                <a:extLst>
                  <a:ext uri="{FF2B5EF4-FFF2-40B4-BE49-F238E27FC236}">
                    <a16:creationId xmlns:a16="http://schemas.microsoft.com/office/drawing/2014/main" id="{7220CDA2-BF4A-4186-B6F9-93D2434424C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6" name="AutoShape 30">
                <a:extLst>
                  <a:ext uri="{FF2B5EF4-FFF2-40B4-BE49-F238E27FC236}">
                    <a16:creationId xmlns:a16="http://schemas.microsoft.com/office/drawing/2014/main" id="{D02C62CD-4E5E-42FB-A7FE-784ECDDFCAA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4" name="Group 31">
              <a:extLst>
                <a:ext uri="{FF2B5EF4-FFF2-40B4-BE49-F238E27FC236}">
                  <a16:creationId xmlns:a16="http://schemas.microsoft.com/office/drawing/2014/main" id="{DD3890A2-42DE-479A-BD08-BC3E14C32F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701" name="Freeform 32">
                <a:extLst>
                  <a:ext uri="{FF2B5EF4-FFF2-40B4-BE49-F238E27FC236}">
                    <a16:creationId xmlns:a16="http://schemas.microsoft.com/office/drawing/2014/main" id="{A78B16C6-5261-446D-945D-92722504D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2" name="Freeform 33">
                <a:extLst>
                  <a:ext uri="{FF2B5EF4-FFF2-40B4-BE49-F238E27FC236}">
                    <a16:creationId xmlns:a16="http://schemas.microsoft.com/office/drawing/2014/main" id="{E7CEF9BB-6AFE-4C08-B8B0-85384D3EE6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3" name="Freeform 34">
                <a:extLst>
                  <a:ext uri="{FF2B5EF4-FFF2-40B4-BE49-F238E27FC236}">
                    <a16:creationId xmlns:a16="http://schemas.microsoft.com/office/drawing/2014/main" id="{D3F47940-82ED-47BE-AEB9-E7032C44EA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4" name="Freeform 35">
                <a:extLst>
                  <a:ext uri="{FF2B5EF4-FFF2-40B4-BE49-F238E27FC236}">
                    <a16:creationId xmlns:a16="http://schemas.microsoft.com/office/drawing/2014/main" id="{528DC3FC-44CB-43D6-848C-8EE204D56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685" name="Freeform 36">
              <a:extLst>
                <a:ext uri="{FF2B5EF4-FFF2-40B4-BE49-F238E27FC236}">
                  <a16:creationId xmlns:a16="http://schemas.microsoft.com/office/drawing/2014/main" id="{C8C25611-730A-464D-A0B0-4267C74C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86" name="Freeform 37">
              <a:extLst>
                <a:ext uri="{FF2B5EF4-FFF2-40B4-BE49-F238E27FC236}">
                  <a16:creationId xmlns:a16="http://schemas.microsoft.com/office/drawing/2014/main" id="{04646076-15E9-473D-B50F-6F67DDCE2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7" name="Group 38">
              <a:extLst>
                <a:ext uri="{FF2B5EF4-FFF2-40B4-BE49-F238E27FC236}">
                  <a16:creationId xmlns:a16="http://schemas.microsoft.com/office/drawing/2014/main" id="{EFC7CF4E-3F24-4195-AC1B-3947799635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695" name="Group 39">
                <a:extLst>
                  <a:ext uri="{FF2B5EF4-FFF2-40B4-BE49-F238E27FC236}">
                    <a16:creationId xmlns:a16="http://schemas.microsoft.com/office/drawing/2014/main" id="{762FB818-A346-407C-851A-C04F832C84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97" name="Freeform 40">
                  <a:extLst>
                    <a:ext uri="{FF2B5EF4-FFF2-40B4-BE49-F238E27FC236}">
                      <a16:creationId xmlns:a16="http://schemas.microsoft.com/office/drawing/2014/main" id="{3F6DE23D-427B-431A-B8A3-402AEC5CDB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8" name="Freeform 41">
                  <a:extLst>
                    <a:ext uri="{FF2B5EF4-FFF2-40B4-BE49-F238E27FC236}">
                      <a16:creationId xmlns:a16="http://schemas.microsoft.com/office/drawing/2014/main" id="{8409DF8F-8340-4188-9DF6-0B0892F7DB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9" name="Freeform 42">
                  <a:extLst>
                    <a:ext uri="{FF2B5EF4-FFF2-40B4-BE49-F238E27FC236}">
                      <a16:creationId xmlns:a16="http://schemas.microsoft.com/office/drawing/2014/main" id="{A9742A32-3A55-4D0B-AA5F-4BAF4D8AD3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700" name="Freeform 43">
                  <a:extLst>
                    <a:ext uri="{FF2B5EF4-FFF2-40B4-BE49-F238E27FC236}">
                      <a16:creationId xmlns:a16="http://schemas.microsoft.com/office/drawing/2014/main" id="{0DBF5A94-E2C3-4745-8DCB-A9445F40C0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6" name="Freeform 44">
                <a:extLst>
                  <a:ext uri="{FF2B5EF4-FFF2-40B4-BE49-F238E27FC236}">
                    <a16:creationId xmlns:a16="http://schemas.microsoft.com/office/drawing/2014/main" id="{3EECE2A3-ADE0-4B1A-90B2-E743E88BEA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8" name="Group 45">
              <a:extLst>
                <a:ext uri="{FF2B5EF4-FFF2-40B4-BE49-F238E27FC236}">
                  <a16:creationId xmlns:a16="http://schemas.microsoft.com/office/drawing/2014/main" id="{F5211EBE-B923-470C-8B7E-D826389884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89" name="Group 46">
                <a:extLst>
                  <a:ext uri="{FF2B5EF4-FFF2-40B4-BE49-F238E27FC236}">
                    <a16:creationId xmlns:a16="http://schemas.microsoft.com/office/drawing/2014/main" id="{50F582DD-6455-4FA1-989F-64EFFCE624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91" name="Freeform 47">
                  <a:extLst>
                    <a:ext uri="{FF2B5EF4-FFF2-40B4-BE49-F238E27FC236}">
                      <a16:creationId xmlns:a16="http://schemas.microsoft.com/office/drawing/2014/main" id="{77CE10F5-BD3C-4FB7-81DD-0ECE2243F1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2" name="Freeform 48">
                  <a:extLst>
                    <a:ext uri="{FF2B5EF4-FFF2-40B4-BE49-F238E27FC236}">
                      <a16:creationId xmlns:a16="http://schemas.microsoft.com/office/drawing/2014/main" id="{ADECFFBF-0036-4385-9AF9-91CBADE139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3" name="Freeform 49">
                  <a:extLst>
                    <a:ext uri="{FF2B5EF4-FFF2-40B4-BE49-F238E27FC236}">
                      <a16:creationId xmlns:a16="http://schemas.microsoft.com/office/drawing/2014/main" id="{D113963D-D577-4DFE-AEC1-F0567A2527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4" name="Freeform 50">
                  <a:extLst>
                    <a:ext uri="{FF2B5EF4-FFF2-40B4-BE49-F238E27FC236}">
                      <a16:creationId xmlns:a16="http://schemas.microsoft.com/office/drawing/2014/main" id="{E201AE14-A3F0-4F84-AC8F-204C1DDC43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0" name="Freeform 51">
                <a:extLst>
                  <a:ext uri="{FF2B5EF4-FFF2-40B4-BE49-F238E27FC236}">
                    <a16:creationId xmlns:a16="http://schemas.microsoft.com/office/drawing/2014/main" id="{04663877-51BD-479B-A8F4-1619733FA1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49DACD-947A-4F8B-8148-FCF55F95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E0755-B0E0-4ED6-9FE6-438F340A99EA}"/>
              </a:ext>
            </a:extLst>
          </p:cNvPr>
          <p:cNvSpPr txBox="1"/>
          <p:nvPr/>
        </p:nvSpPr>
        <p:spPr>
          <a:xfrm>
            <a:off x="1609366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A6A09EC-CE66-495D-A8DE-E94CEACE853F}"/>
              </a:ext>
            </a:extLst>
          </p:cNvPr>
          <p:cNvSpPr txBox="1"/>
          <p:nvPr/>
        </p:nvSpPr>
        <p:spPr>
          <a:xfrm>
            <a:off x="1609366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F63DCAD-0E0C-476F-B209-CC5C62950E1D}"/>
              </a:ext>
            </a:extLst>
          </p:cNvPr>
          <p:cNvSpPr txBox="1"/>
          <p:nvPr/>
        </p:nvSpPr>
        <p:spPr>
          <a:xfrm>
            <a:off x="2480234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67E09BB-B3F6-4811-9348-ECEF3FC65354}"/>
              </a:ext>
            </a:extLst>
          </p:cNvPr>
          <p:cNvSpPr txBox="1"/>
          <p:nvPr/>
        </p:nvSpPr>
        <p:spPr>
          <a:xfrm>
            <a:off x="2480234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E11CBDA-6A9D-4758-BB2F-DAF18E41128F}"/>
              </a:ext>
            </a:extLst>
          </p:cNvPr>
          <p:cNvSpPr txBox="1"/>
          <p:nvPr/>
        </p:nvSpPr>
        <p:spPr>
          <a:xfrm>
            <a:off x="4376926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A10E2E4-EE0F-4268-9A7A-559AB4D80EF7}"/>
              </a:ext>
            </a:extLst>
          </p:cNvPr>
          <p:cNvSpPr txBox="1"/>
          <p:nvPr/>
        </p:nvSpPr>
        <p:spPr>
          <a:xfrm>
            <a:off x="5336078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5" name="화살표: 오른쪽 194">
            <a:extLst>
              <a:ext uri="{FF2B5EF4-FFF2-40B4-BE49-F238E27FC236}">
                <a16:creationId xmlns:a16="http://schemas.microsoft.com/office/drawing/2014/main" id="{94E1528E-AB06-41CA-BCEC-F5EBD7BF5DD9}"/>
              </a:ext>
            </a:extLst>
          </p:cNvPr>
          <p:cNvSpPr/>
          <p:nvPr/>
        </p:nvSpPr>
        <p:spPr>
          <a:xfrm>
            <a:off x="5199150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9FD6B5B-89A9-4B47-ABF9-0360EB662F09}"/>
              </a:ext>
            </a:extLst>
          </p:cNvPr>
          <p:cNvSpPr txBox="1"/>
          <p:nvPr/>
        </p:nvSpPr>
        <p:spPr>
          <a:xfrm>
            <a:off x="6796338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01D2E5F-3AE4-489A-8309-7674786034C3}"/>
              </a:ext>
            </a:extLst>
          </p:cNvPr>
          <p:cNvSpPr txBox="1"/>
          <p:nvPr/>
        </p:nvSpPr>
        <p:spPr>
          <a:xfrm>
            <a:off x="7755490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98" name="화살표: 오른쪽 197">
            <a:extLst>
              <a:ext uri="{FF2B5EF4-FFF2-40B4-BE49-F238E27FC236}">
                <a16:creationId xmlns:a16="http://schemas.microsoft.com/office/drawing/2014/main" id="{B2ABBB0A-7FCF-4A95-9A5C-737B7B26CF37}"/>
              </a:ext>
            </a:extLst>
          </p:cNvPr>
          <p:cNvSpPr/>
          <p:nvPr/>
        </p:nvSpPr>
        <p:spPr>
          <a:xfrm>
            <a:off x="7618562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6D41A5F-8025-4E9A-8835-B90B2BE2FCAC}"/>
              </a:ext>
            </a:extLst>
          </p:cNvPr>
          <p:cNvSpPr txBox="1"/>
          <p:nvPr/>
        </p:nvSpPr>
        <p:spPr>
          <a:xfrm>
            <a:off x="3660664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3AF613F-6941-40AC-9091-2660C5713E76}"/>
              </a:ext>
            </a:extLst>
          </p:cNvPr>
          <p:cNvSpPr txBox="1"/>
          <p:nvPr/>
        </p:nvSpPr>
        <p:spPr>
          <a:xfrm>
            <a:off x="3660664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E181261-F01C-49DB-B816-58065617DEAB}"/>
              </a:ext>
            </a:extLst>
          </p:cNvPr>
          <p:cNvSpPr txBox="1"/>
          <p:nvPr/>
        </p:nvSpPr>
        <p:spPr>
          <a:xfrm>
            <a:off x="4531532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B209C7C-0B3D-40F5-ADCE-26EA21F49003}"/>
              </a:ext>
            </a:extLst>
          </p:cNvPr>
          <p:cNvSpPr txBox="1"/>
          <p:nvPr/>
        </p:nvSpPr>
        <p:spPr>
          <a:xfrm>
            <a:off x="4531532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AF8905-E991-477A-AF1A-E1995F0FF93C}"/>
              </a:ext>
            </a:extLst>
          </p:cNvPr>
          <p:cNvSpPr txBox="1"/>
          <p:nvPr/>
        </p:nvSpPr>
        <p:spPr>
          <a:xfrm>
            <a:off x="5725126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7BB4C83-77FA-4AC6-A523-7F35A6DCEAE4}"/>
              </a:ext>
            </a:extLst>
          </p:cNvPr>
          <p:cNvSpPr txBox="1"/>
          <p:nvPr/>
        </p:nvSpPr>
        <p:spPr>
          <a:xfrm>
            <a:off x="5725126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49AC014-5B29-48FB-99DF-86CEBB451011}"/>
              </a:ext>
            </a:extLst>
          </p:cNvPr>
          <p:cNvSpPr txBox="1"/>
          <p:nvPr/>
        </p:nvSpPr>
        <p:spPr>
          <a:xfrm>
            <a:off x="6595994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BDC6F40-2553-473C-835C-B29239E955C5}"/>
              </a:ext>
            </a:extLst>
          </p:cNvPr>
          <p:cNvSpPr txBox="1"/>
          <p:nvPr/>
        </p:nvSpPr>
        <p:spPr>
          <a:xfrm>
            <a:off x="6595994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ABDD437-7CEF-49F5-98E4-C715A325A453}"/>
              </a:ext>
            </a:extLst>
          </p:cNvPr>
          <p:cNvSpPr txBox="1"/>
          <p:nvPr/>
        </p:nvSpPr>
        <p:spPr>
          <a:xfrm>
            <a:off x="7918653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CCFE73D-8741-4B5D-B66A-960B4D888161}"/>
              </a:ext>
            </a:extLst>
          </p:cNvPr>
          <p:cNvSpPr txBox="1"/>
          <p:nvPr/>
        </p:nvSpPr>
        <p:spPr>
          <a:xfrm>
            <a:off x="7918653" y="3447033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01D00B9-E287-4956-9BF4-E800FD2ECCAC}"/>
              </a:ext>
            </a:extLst>
          </p:cNvPr>
          <p:cNvSpPr txBox="1"/>
          <p:nvPr/>
        </p:nvSpPr>
        <p:spPr>
          <a:xfrm>
            <a:off x="8409965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2BA172E-51E7-4794-B072-8E4F5CD95D6A}"/>
              </a:ext>
            </a:extLst>
          </p:cNvPr>
          <p:cNvSpPr txBox="1"/>
          <p:nvPr/>
        </p:nvSpPr>
        <p:spPr>
          <a:xfrm>
            <a:off x="2243755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064644-D80A-49F4-B5A4-FA4BFA31123A}"/>
              </a:ext>
            </a:extLst>
          </p:cNvPr>
          <p:cNvSpPr txBox="1"/>
          <p:nvPr/>
        </p:nvSpPr>
        <p:spPr>
          <a:xfrm>
            <a:off x="2243755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E92FCB-B7EF-4B41-AE0D-9B440C425ECC}"/>
              </a:ext>
            </a:extLst>
          </p:cNvPr>
          <p:cNvSpPr txBox="1"/>
          <p:nvPr/>
        </p:nvSpPr>
        <p:spPr>
          <a:xfrm>
            <a:off x="3114623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9A4F1D8-9E06-49EB-BA26-4AB0CA6DA729}"/>
              </a:ext>
            </a:extLst>
          </p:cNvPr>
          <p:cNvSpPr txBox="1"/>
          <p:nvPr/>
        </p:nvSpPr>
        <p:spPr>
          <a:xfrm>
            <a:off x="3114623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5007313-FB47-481F-AD22-3D2166B219DE}"/>
              </a:ext>
            </a:extLst>
          </p:cNvPr>
          <p:cNvSpPr txBox="1"/>
          <p:nvPr/>
        </p:nvSpPr>
        <p:spPr>
          <a:xfrm>
            <a:off x="4708364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9D6E653-3903-4D90-856E-2BC280408EA3}"/>
              </a:ext>
            </a:extLst>
          </p:cNvPr>
          <p:cNvSpPr txBox="1"/>
          <p:nvPr/>
        </p:nvSpPr>
        <p:spPr>
          <a:xfrm>
            <a:off x="4708364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919E183-0793-410F-A8C2-7C323983F01F}"/>
              </a:ext>
            </a:extLst>
          </p:cNvPr>
          <p:cNvSpPr txBox="1"/>
          <p:nvPr/>
        </p:nvSpPr>
        <p:spPr>
          <a:xfrm>
            <a:off x="5579232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CEBD00A-19CC-4431-BEB6-46AE000F2E04}"/>
              </a:ext>
            </a:extLst>
          </p:cNvPr>
          <p:cNvSpPr txBox="1"/>
          <p:nvPr/>
        </p:nvSpPr>
        <p:spPr>
          <a:xfrm>
            <a:off x="5579232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311EF5C-83EC-4C23-A7E1-FFF6443B4417}"/>
              </a:ext>
            </a:extLst>
          </p:cNvPr>
          <p:cNvSpPr txBox="1"/>
          <p:nvPr/>
        </p:nvSpPr>
        <p:spPr>
          <a:xfrm>
            <a:off x="7124156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55645C-6B65-43F1-972F-F49D3BCB1E78}"/>
              </a:ext>
            </a:extLst>
          </p:cNvPr>
          <p:cNvSpPr txBox="1"/>
          <p:nvPr/>
        </p:nvSpPr>
        <p:spPr>
          <a:xfrm>
            <a:off x="7124156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F403A34-F6DE-4806-AFC7-31A2F65B37DD}"/>
              </a:ext>
            </a:extLst>
          </p:cNvPr>
          <p:cNvSpPr txBox="1"/>
          <p:nvPr/>
        </p:nvSpPr>
        <p:spPr>
          <a:xfrm>
            <a:off x="7822499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68A9F6B-6EE2-4C75-801D-B91A775BA905}"/>
              </a:ext>
            </a:extLst>
          </p:cNvPr>
          <p:cNvSpPr txBox="1"/>
          <p:nvPr/>
        </p:nvSpPr>
        <p:spPr>
          <a:xfrm>
            <a:off x="7822499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0BBAB86-62A1-4517-8248-5082BECA8203}"/>
              </a:ext>
            </a:extLst>
          </p:cNvPr>
          <p:cNvSpPr txBox="1"/>
          <p:nvPr/>
        </p:nvSpPr>
        <p:spPr>
          <a:xfrm>
            <a:off x="8248280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3503C083-7F3D-4050-B5AC-4B46FE8FCACA}"/>
              </a:ext>
            </a:extLst>
          </p:cNvPr>
          <p:cNvCxnSpPr>
            <a:cxnSpLocks/>
          </p:cNvCxnSpPr>
          <p:nvPr/>
        </p:nvCxnSpPr>
        <p:spPr>
          <a:xfrm flipH="1">
            <a:off x="4024479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52E202A5-A043-434C-B04B-F926423FE2A0}"/>
              </a:ext>
            </a:extLst>
          </p:cNvPr>
          <p:cNvCxnSpPr>
            <a:cxnSpLocks/>
          </p:cNvCxnSpPr>
          <p:nvPr/>
        </p:nvCxnSpPr>
        <p:spPr>
          <a:xfrm flipH="1">
            <a:off x="6501528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F30E4D-6DE7-4BF1-905D-0380A3C2F5B4}"/>
              </a:ext>
            </a:extLst>
          </p:cNvPr>
          <p:cNvSpPr txBox="1"/>
          <p:nvPr/>
        </p:nvSpPr>
        <p:spPr>
          <a:xfrm>
            <a:off x="700484" y="1551060"/>
            <a:ext cx="343224" cy="243143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3261646-4BD3-479C-9E18-8091DBE7EB9D}"/>
              </a:ext>
            </a:extLst>
          </p:cNvPr>
          <p:cNvSpPr txBox="1"/>
          <p:nvPr/>
        </p:nvSpPr>
        <p:spPr>
          <a:xfrm>
            <a:off x="709110" y="4251066"/>
            <a:ext cx="343224" cy="24314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5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309541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83662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91833B-DFC5-42B9-82B5-7594514B18BD}"/>
              </a:ext>
            </a:extLst>
          </p:cNvPr>
          <p:cNvSpPr txBox="1"/>
          <p:nvPr/>
        </p:nvSpPr>
        <p:spPr>
          <a:xfrm>
            <a:off x="5906444" y="1324364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666572" y="1827339"/>
            <a:ext cx="3382657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76523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B7F1A5-65D5-4C00-96D0-DCD811E11F59}"/>
              </a:ext>
            </a:extLst>
          </p:cNvPr>
          <p:cNvSpPr/>
          <p:nvPr/>
        </p:nvSpPr>
        <p:spPr>
          <a:xfrm>
            <a:off x="5926468" y="2275542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76523" y="2249663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86123-D993-434F-8B7C-64754FF108FD}"/>
              </a:ext>
            </a:extLst>
          </p:cNvPr>
          <p:cNvSpPr txBox="1"/>
          <p:nvPr/>
        </p:nvSpPr>
        <p:spPr>
          <a:xfrm>
            <a:off x="5926469" y="2298992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원인에 대한 개선안 수립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6339821" y="2793340"/>
            <a:ext cx="2076210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662A5FB-B80A-4278-8305-570F1692D80F}"/>
              </a:ext>
            </a:extLst>
          </p:cNvPr>
          <p:cNvSpPr/>
          <p:nvPr/>
        </p:nvSpPr>
        <p:spPr>
          <a:xfrm>
            <a:off x="5923640" y="3183300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73695" y="3157421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763479-43E2-4FB4-8178-223211819A47}"/>
              </a:ext>
            </a:extLst>
          </p:cNvPr>
          <p:cNvSpPr txBox="1"/>
          <p:nvPr/>
        </p:nvSpPr>
        <p:spPr>
          <a:xfrm>
            <a:off x="5923641" y="3206750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 기반 사후관리 수행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6159060" y="3683846"/>
            <a:ext cx="2432076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 최상의 작업방법 문서화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130" name="사각형: 잘린 한쪽 모서리 129">
            <a:extLst>
              <a:ext uri="{FF2B5EF4-FFF2-40B4-BE49-F238E27FC236}">
                <a16:creationId xmlns:a16="http://schemas.microsoft.com/office/drawing/2014/main" id="{08809479-2C11-466D-A0C8-645FA91EA651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29E56E96-0D23-4CA8-A05C-8D134221FD65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잘린 한쪽 모서리 135">
            <a:extLst>
              <a:ext uri="{FF2B5EF4-FFF2-40B4-BE49-F238E27FC236}">
                <a16:creationId xmlns:a16="http://schemas.microsoft.com/office/drawing/2014/main" id="{EBB40D8C-758F-4777-ACAC-6E66B6D373D6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각 삼각형 136">
            <a:extLst>
              <a:ext uri="{FF2B5EF4-FFF2-40B4-BE49-F238E27FC236}">
                <a16:creationId xmlns:a16="http://schemas.microsoft.com/office/drawing/2014/main" id="{11B866D1-BE23-4C4C-9181-A5BA5754E10D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잘린 한쪽 모서리 137">
            <a:extLst>
              <a:ext uri="{FF2B5EF4-FFF2-40B4-BE49-F238E27FC236}">
                <a16:creationId xmlns:a16="http://schemas.microsoft.com/office/drawing/2014/main" id="{03187E83-8EB2-4F1C-9A5F-4845863DC90D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각 삼각형 138">
            <a:extLst>
              <a:ext uri="{FF2B5EF4-FFF2-40B4-BE49-F238E27FC236}">
                <a16:creationId xmlns:a16="http://schemas.microsoft.com/office/drawing/2014/main" id="{CB008952-3283-4ED8-8D79-649752E65EE2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C39D8-E30A-4C92-8A3D-2BAE4BA2A669}"/>
              </a:ext>
            </a:extLst>
          </p:cNvPr>
          <p:cNvSpPr txBox="1"/>
          <p:nvPr/>
        </p:nvSpPr>
        <p:spPr>
          <a:xfrm>
            <a:off x="634194" y="1289332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첫째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52FEA5-EF48-4703-B88D-14E7BDA8913E}"/>
              </a:ext>
            </a:extLst>
          </p:cNvPr>
          <p:cNvSpPr txBox="1"/>
          <p:nvPr/>
        </p:nvSpPr>
        <p:spPr>
          <a:xfrm>
            <a:off x="634194" y="307635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둘째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핵심근본원인자 및 최적 조건 도출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AC84C7-36F4-4D05-981D-A46D1B298DF4}"/>
              </a:ext>
            </a:extLst>
          </p:cNvPr>
          <p:cNvSpPr txBox="1"/>
          <p:nvPr/>
        </p:nvSpPr>
        <p:spPr>
          <a:xfrm>
            <a:off x="625568" y="48708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셋째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2FB2A-B011-4B53-A581-6049373C8DE1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제조과정에서 발생하는 불량은 설비 기인성이 매우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작업시간의 차이에 의한 불량 발생 가능성 확인 및 개선 필요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D97396-F596-4831-B1BC-0500D201047C}"/>
              </a:ext>
            </a:extLst>
          </p:cNvPr>
          <p:cNvSpPr txBox="1"/>
          <p:nvPr/>
        </p:nvSpPr>
        <p:spPr>
          <a:xfrm>
            <a:off x="752645" y="3563556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불량영향인자 도출 및 종합적인 최적조건 도출 가능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0B0BE-C687-4ACD-89EB-C12431C282FD}"/>
              </a:ext>
            </a:extLst>
          </p:cNvPr>
          <p:cNvSpPr txBox="1"/>
          <p:nvPr/>
        </p:nvSpPr>
        <p:spPr>
          <a:xfrm>
            <a:off x="752645" y="5242058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 요망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B5D890A-6A61-463A-9701-85775BD96183}"/>
              </a:ext>
            </a:extLst>
          </p:cNvPr>
          <p:cNvCxnSpPr>
            <a:cxnSpLocks/>
          </p:cNvCxnSpPr>
          <p:nvPr/>
        </p:nvCxnSpPr>
        <p:spPr>
          <a:xfrm>
            <a:off x="735393" y="1689442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22A5091-16FE-4391-A9AC-E6295CFB3516}"/>
              </a:ext>
            </a:extLst>
          </p:cNvPr>
          <p:cNvCxnSpPr>
            <a:cxnSpLocks/>
          </p:cNvCxnSpPr>
          <p:nvPr/>
        </p:nvCxnSpPr>
        <p:spPr>
          <a:xfrm>
            <a:off x="735393" y="3476463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C613BC6-CAA1-4BE3-A370-113DD325CB41}"/>
              </a:ext>
            </a:extLst>
          </p:cNvPr>
          <p:cNvCxnSpPr>
            <a:cxnSpLocks/>
          </p:cNvCxnSpPr>
          <p:nvPr/>
        </p:nvCxnSpPr>
        <p:spPr>
          <a:xfrm>
            <a:off x="735393" y="5242075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7E6198-22AA-4E5A-BE3C-1B99BFBC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불량률 추세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확인을 통한 문제 상황 인식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75557" y="461780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2140" y="491793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75555" y="464093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2122" y="5490878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18705" y="5791006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2120" y="5514006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75557" y="3732781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2140" y="4032909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75555" y="3755909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1D8A9-92CD-474E-A56C-88A8F9CD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74270" y="1243534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2742770" y="1243534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&lt;LOT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2A0CCFC-6B5F-4D43-AFB1-9E28DEFC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4" y="2904475"/>
            <a:ext cx="5944560" cy="2967273"/>
          </a:xfrm>
          <a:prstGeom prst="rect">
            <a:avLst/>
          </a:prstGeom>
        </p:spPr>
      </p:pic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0" y="1613181"/>
            <a:ext cx="7866785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10.68 % (red 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180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이후부터 불량률이 증가한 추세를 보임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86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146B2A-4544-4BF9-AA04-5642C49C92CE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차이에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2E3E4F-E52F-4D87-84D4-1E7728E0229C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94EF7-BE01-4116-91E8-8A01FDCDAE80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D0AB8C-814A-4A23-B2E2-13681EAAB4B2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2A574-E0D8-4A62-9D2C-15C79820C619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516363-E863-44E3-B471-682668D82425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2CA5AC-64E7-428F-B999-6A0FE06F6F77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 차이에 의한 불량 발생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13A7-831F-4DCC-8C26-931097B2F285}"/>
              </a:ext>
            </a:extLst>
          </p:cNvPr>
          <p:cNvSpPr txBox="1"/>
          <p:nvPr/>
        </p:nvSpPr>
        <p:spPr>
          <a:xfrm>
            <a:off x="383360" y="1699802"/>
            <a:ext cx="501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검정을 통한 설비와 불량 간의 유의차 분석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317E5F2-0DB4-4E11-B080-ABE6395B8863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E0CFC-284B-4B4C-A51B-20F204C741BB}"/>
              </a:ext>
            </a:extLst>
          </p:cNvPr>
          <p:cNvSpPr txBox="1"/>
          <p:nvPr/>
        </p:nvSpPr>
        <p:spPr>
          <a:xfrm>
            <a:off x="5158597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회귀분석을 통한 주요 설비 탐색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CD70BB-7DD5-440A-8966-8C4EE498F2C5}"/>
              </a:ext>
            </a:extLst>
          </p:cNvPr>
          <p:cNvSpPr txBox="1"/>
          <p:nvPr/>
        </p:nvSpPr>
        <p:spPr>
          <a:xfrm>
            <a:off x="5164298" y="4206118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설비 탐색</a:t>
            </a: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668671F2-DE10-4F18-9949-27510DC66B3A}"/>
              </a:ext>
            </a:extLst>
          </p:cNvPr>
          <p:cNvGraphicFramePr>
            <a:graphicFrameLocks noGrp="1"/>
          </p:cNvGraphicFramePr>
          <p:nvPr/>
        </p:nvGraphicFramePr>
        <p:xfrm>
          <a:off x="602802" y="2359221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33" name="제목 1">
            <a:extLst>
              <a:ext uri="{FF2B5EF4-FFF2-40B4-BE49-F238E27FC236}">
                <a16:creationId xmlns:a16="http://schemas.microsoft.com/office/drawing/2014/main" id="{55F2318F-F0F0-4712-B4FF-063FF3D397CA}"/>
              </a:ext>
            </a:extLst>
          </p:cNvPr>
          <p:cNvSpPr>
            <a:spLocks noGrp="1"/>
          </p:cNvSpPr>
          <p:nvPr/>
        </p:nvSpPr>
        <p:spPr>
          <a:xfrm>
            <a:off x="2824595" y="2191893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설비와 불량 간의 연관성 있는 공정 도출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54B24C-B3C5-464D-BBC4-63E15EA8EC21}"/>
              </a:ext>
            </a:extLst>
          </p:cNvPr>
          <p:cNvGrpSpPr/>
          <p:nvPr/>
        </p:nvGrpSpPr>
        <p:grpSpPr>
          <a:xfrm>
            <a:off x="5254598" y="2136976"/>
            <a:ext cx="2300095" cy="1773511"/>
            <a:chOff x="450687" y="4576171"/>
            <a:chExt cx="2300095" cy="17735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CD878C-4B69-4F9F-9EDC-A32005F0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22" t="1984" r="4203" b="5190"/>
            <a:stretch/>
          </p:blipFill>
          <p:spPr>
            <a:xfrm>
              <a:off x="497893" y="4576171"/>
              <a:ext cx="2252889" cy="177351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46A4DFC-9B03-4532-8D4B-8D849C43C17D}"/>
                </a:ext>
              </a:extLst>
            </p:cNvPr>
            <p:cNvSpPr/>
            <p:nvPr/>
          </p:nvSpPr>
          <p:spPr>
            <a:xfrm>
              <a:off x="543465" y="5408762"/>
              <a:ext cx="1302590" cy="11861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AF8DB1-BF51-4E11-A15A-E78E057305DC}"/>
                </a:ext>
              </a:extLst>
            </p:cNvPr>
            <p:cNvSpPr/>
            <p:nvPr/>
          </p:nvSpPr>
          <p:spPr>
            <a:xfrm>
              <a:off x="450687" y="5247790"/>
              <a:ext cx="121058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MC_4DIELEC_1FIRE 3</a:t>
              </a:r>
              <a:r>
                <a:rPr lang="ko-KR" altLang="en-US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  <a:endPara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F45E4682-C000-45EB-B80E-8C721B6957C8}"/>
              </a:ext>
            </a:extLst>
          </p:cNvPr>
          <p:cNvSpPr>
            <a:spLocks noGrp="1"/>
          </p:cNvSpPr>
          <p:nvPr/>
        </p:nvSpPr>
        <p:spPr>
          <a:xfrm>
            <a:off x="7557805" y="1906116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영향력이 가장 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호기일 때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발생이 가장 낮음을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 </a:t>
            </a:r>
          </a:p>
        </p:txBody>
      </p: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E986CBE0-0355-475B-9BA5-97A0B9C4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741885"/>
              </p:ext>
            </p:extLst>
          </p:nvPr>
        </p:nvGraphicFramePr>
        <p:xfrm>
          <a:off x="5291534" y="5160507"/>
          <a:ext cx="3975129" cy="12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043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224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노광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</a:t>
                      </a:r>
                      <a:r>
                        <a:rPr lang="ko-KR" altLang="en-US" sz="1100" dirty="0"/>
                        <a:t>인쇄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dispenser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MGO 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54B8018E-D831-420A-B0C1-5EE1AEF412C4}"/>
              </a:ext>
            </a:extLst>
          </p:cNvPr>
          <p:cNvSpPr>
            <a:spLocks noGrp="1"/>
          </p:cNvSpPr>
          <p:nvPr/>
        </p:nvSpPr>
        <p:spPr>
          <a:xfrm>
            <a:off x="5123663" y="4218051"/>
            <a:ext cx="4407355" cy="140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호기가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46C9C-85CB-426E-B97A-83E74A07E1D6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855C02-C6D7-4CC0-9AB7-44618C53A7F1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분산분석을 통한 주요 설비별 불량률 차이의 유의성 검정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B9AE92D-C693-4860-80EF-AEF1F7B0D669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F241822-90B1-4545-9196-A14EDFEACB5F}"/>
              </a:ext>
            </a:extLst>
          </p:cNvPr>
          <p:cNvSpPr>
            <a:spLocks noGrp="1"/>
          </p:cNvSpPr>
          <p:nvPr/>
        </p:nvSpPr>
        <p:spPr>
          <a:xfrm>
            <a:off x="2824596" y="4528779"/>
            <a:ext cx="1944252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분산분석으로 도출된 설비 차이에 의한 평균 불량률 차이 분석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호기에 의한 불량률 차이 유의함 확인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설비의 공정 세부 분석을 결정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6" name="표 7">
            <a:extLst>
              <a:ext uri="{FF2B5EF4-FFF2-40B4-BE49-F238E27FC236}">
                <a16:creationId xmlns:a16="http://schemas.microsoft.com/office/drawing/2014/main" id="{BE51069B-EAA1-4129-9FF0-7C0A55D6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33258"/>
              </p:ext>
            </p:extLst>
          </p:nvPr>
        </p:nvGraphicFramePr>
        <p:xfrm>
          <a:off x="602802" y="4595417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0.05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016EDF-8F6F-48DE-8816-F517F399F98D}"/>
              </a:ext>
            </a:extLst>
          </p:cNvPr>
          <p:cNvSpPr/>
          <p:nvPr/>
        </p:nvSpPr>
        <p:spPr>
          <a:xfrm>
            <a:off x="464069" y="6188606"/>
            <a:ext cx="25923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&lt;</a:t>
            </a:r>
            <a:r>
              <a:rPr lang="ko-KR" altLang="en-US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 차이에 의한 불량률 차이의 유의성 검정 결과</a:t>
            </a:r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&gt;</a:t>
            </a:r>
            <a:endParaRPr lang="ko-KR" altLang="en-US" sz="9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610D91-72AD-4E93-B3FF-83B983C8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7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2605</TotalTime>
  <Words>2577</Words>
  <Application>Microsoft Office PowerPoint</Application>
  <PresentationFormat>A4 용지(210x297mm)</PresentationFormat>
  <Paragraphs>701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나눔스퀘어OTF_ac ExtraBold</vt:lpstr>
      <vt:lpstr>Dotum</vt:lpstr>
      <vt:lpstr>Arial</vt:lpstr>
      <vt:lpstr>나눔고딕</vt:lpstr>
      <vt:lpstr>맑은 고딕</vt:lpstr>
      <vt:lpstr>나눔스퀘어OTF_ac Bold</vt:lpstr>
      <vt:lpstr>Calibri Light</vt:lpstr>
      <vt:lpstr>나눔스퀘어OTF_ac</vt:lpstr>
      <vt:lpstr>Calibri</vt:lpstr>
      <vt:lpstr>Dotum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Seo Hyemin</cp:lastModifiedBy>
  <cp:revision>150</cp:revision>
  <dcterms:created xsi:type="dcterms:W3CDTF">2020-02-19T13:37:33Z</dcterms:created>
  <dcterms:modified xsi:type="dcterms:W3CDTF">2020-04-30T13:02:43Z</dcterms:modified>
</cp:coreProperties>
</file>